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IBM Plex Sans Condensed"/>
      <p:regular r:id="rId16"/>
      <p:bold r:id="rId17"/>
      <p:italic r:id="rId18"/>
      <p:boldItalic r:id="rId19"/>
    </p:embeddedFont>
    <p:embeddedFont>
      <p:font typeface="Open Sans"/>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penSans-regular.fntdata"/><Relationship Id="rId11" Type="http://schemas.openxmlformats.org/officeDocument/2006/relationships/slide" Target="slides/slide6.xml"/><Relationship Id="rId22" Type="http://schemas.openxmlformats.org/officeDocument/2006/relationships/font" Target="fonts/OpenSans-italic.fntdata"/><Relationship Id="rId10" Type="http://schemas.openxmlformats.org/officeDocument/2006/relationships/slide" Target="slides/slide5.xml"/><Relationship Id="rId21" Type="http://schemas.openxmlformats.org/officeDocument/2006/relationships/font" Target="fonts/OpenSans-bold.fntdata"/><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OpenSa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IBMPlexSansCondensed-bold.fntdata"/><Relationship Id="rId16" Type="http://schemas.openxmlformats.org/officeDocument/2006/relationships/font" Target="fonts/IBMPlexSansCondensed-regular.fntdata"/><Relationship Id="rId5" Type="http://schemas.openxmlformats.org/officeDocument/2006/relationships/notesMaster" Target="notesMasters/notesMaster1.xml"/><Relationship Id="rId19" Type="http://schemas.openxmlformats.org/officeDocument/2006/relationships/font" Target="fonts/IBMPlexSansCondensed-boldItalic.fntdata"/><Relationship Id="rId6" Type="http://schemas.openxmlformats.org/officeDocument/2006/relationships/slide" Target="slides/slide1.xml"/><Relationship Id="rId18" Type="http://schemas.openxmlformats.org/officeDocument/2006/relationships/font" Target="fonts/IBMPlexSansCondense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e4ac6d2cd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g2e4ac6d2cdd_0_0: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2e4ac6d2cdd_0_1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spcBef>
                <a:spcPts val="0"/>
              </a:spcBef>
              <a:spcAft>
                <a:spcPts val="0"/>
              </a:spcAft>
              <a:buSzPts val="1100"/>
              <a:buFont typeface="Open Sans"/>
              <a:buAutoNum type="arabicPeriod"/>
            </a:pPr>
            <a:r>
              <a:rPr lang="en">
                <a:latin typeface="Open Sans"/>
                <a:ea typeface="Open Sans"/>
                <a:cs typeface="Open Sans"/>
                <a:sym typeface="Open Sans"/>
              </a:rPr>
              <a:t>In the context of natural selection and predation, being "beautiful" typically refers to having striking or bright colors that can attract mates or signal certain traits. However, it can also mean having patterns or colors that are not advantageous for avoiding predators.</a:t>
            </a:r>
            <a:endParaRPr>
              <a:latin typeface="Open Sans"/>
              <a:ea typeface="Open Sans"/>
              <a:cs typeface="Open Sans"/>
              <a:sym typeface="Open Sans"/>
            </a:endParaRPr>
          </a:p>
          <a:p>
            <a:pPr indent="-298450" lvl="0" marL="457200" rtl="0" algn="l">
              <a:spcBef>
                <a:spcPts val="0"/>
              </a:spcBef>
              <a:spcAft>
                <a:spcPts val="0"/>
              </a:spcAft>
              <a:buSzPts val="1100"/>
              <a:buFont typeface="Open Sans"/>
              <a:buAutoNum type="arabicPeriod"/>
            </a:pPr>
            <a:r>
              <a:rPr b="1" lang="en">
                <a:latin typeface="Open Sans"/>
                <a:ea typeface="Open Sans"/>
                <a:cs typeface="Open Sans"/>
                <a:sym typeface="Open Sans"/>
              </a:rPr>
              <a:t>Advantages</a:t>
            </a:r>
            <a:r>
              <a:rPr lang="en">
                <a:latin typeface="Open Sans"/>
                <a:ea typeface="Open Sans"/>
                <a:cs typeface="Open Sans"/>
                <a:sym typeface="Open Sans"/>
              </a:rPr>
              <a:t>: Standing out can attract potential mates, signal to others of the same species, and sometimes serve as a warning to predators if the animal is toxic or dangerous. </a:t>
            </a:r>
            <a:r>
              <a:rPr b="1" lang="en">
                <a:latin typeface="Open Sans"/>
                <a:ea typeface="Open Sans"/>
                <a:cs typeface="Open Sans"/>
                <a:sym typeface="Open Sans"/>
              </a:rPr>
              <a:t>Disadvantages</a:t>
            </a:r>
            <a:r>
              <a:rPr lang="en">
                <a:latin typeface="Open Sans"/>
                <a:ea typeface="Open Sans"/>
                <a:cs typeface="Open Sans"/>
                <a:sym typeface="Open Sans"/>
              </a:rPr>
              <a:t>: Being highly visible can increase the likelihood of being spotted and eaten by predators. It can also make the animal more vulnerable to environmental changes or other threats.</a:t>
            </a:r>
            <a:endParaRPr>
              <a:latin typeface="Open Sans"/>
              <a:ea typeface="Open Sans"/>
              <a:cs typeface="Open Sans"/>
              <a:sym typeface="Open Sans"/>
            </a:endParaRPr>
          </a:p>
          <a:p>
            <a:pPr indent="-298450" lvl="0" marL="457200" rtl="0" algn="l">
              <a:spcBef>
                <a:spcPts val="0"/>
              </a:spcBef>
              <a:spcAft>
                <a:spcPts val="0"/>
              </a:spcAft>
              <a:buSzPts val="1100"/>
              <a:buFont typeface="Open Sans"/>
              <a:buAutoNum type="arabicPeriod"/>
            </a:pPr>
            <a:r>
              <a:rPr lang="en">
                <a:latin typeface="Open Sans"/>
                <a:ea typeface="Open Sans"/>
                <a:cs typeface="Open Sans"/>
                <a:sym typeface="Open Sans"/>
              </a:rPr>
              <a:t>If bright blue and yellow M&amp;Ms increase over time despite their higher risk of being consumed, it could indicate a couple of things:</a:t>
            </a:r>
            <a:endParaRPr>
              <a:latin typeface="Open Sans"/>
              <a:ea typeface="Open Sans"/>
              <a:cs typeface="Open Sans"/>
              <a:sym typeface="Open Sans"/>
            </a:endParaRPr>
          </a:p>
          <a:p>
            <a:pPr indent="-298450" lvl="1" marL="914400" rtl="0" algn="l">
              <a:spcBef>
                <a:spcPts val="0"/>
              </a:spcBef>
              <a:spcAft>
                <a:spcPts val="0"/>
              </a:spcAft>
              <a:buSzPts val="1100"/>
              <a:buFont typeface="Open Sans"/>
              <a:buAutoNum type="alphaLcPeriod"/>
            </a:pPr>
            <a:r>
              <a:rPr b="1" lang="en">
                <a:latin typeface="Open Sans"/>
                <a:ea typeface="Open Sans"/>
                <a:cs typeface="Open Sans"/>
                <a:sym typeface="Open Sans"/>
              </a:rPr>
              <a:t>Selection Pressure</a:t>
            </a:r>
            <a:r>
              <a:rPr lang="en">
                <a:latin typeface="Open Sans"/>
                <a:ea typeface="Open Sans"/>
                <a:cs typeface="Open Sans"/>
                <a:sym typeface="Open Sans"/>
              </a:rPr>
              <a:t>: The experiment might have started with a higher proportion of bright colors or there could be a high initial concentration of these colors. If these colors were not completely eaten, they might have been overrepresented in the initial setup.</a:t>
            </a:r>
            <a:endParaRPr>
              <a:latin typeface="Open Sans"/>
              <a:ea typeface="Open Sans"/>
              <a:cs typeface="Open Sans"/>
              <a:sym typeface="Open Sans"/>
            </a:endParaRPr>
          </a:p>
          <a:p>
            <a:pPr indent="-298450" lvl="1" marL="914400" rtl="0" algn="l">
              <a:spcBef>
                <a:spcPts val="0"/>
              </a:spcBef>
              <a:spcAft>
                <a:spcPts val="0"/>
              </a:spcAft>
              <a:buSzPts val="1100"/>
              <a:buFont typeface="Open Sans"/>
              <a:buAutoNum type="alphaLcPeriod"/>
            </a:pPr>
            <a:r>
              <a:rPr b="1" lang="en">
                <a:latin typeface="Open Sans"/>
                <a:ea typeface="Open Sans"/>
                <a:cs typeface="Open Sans"/>
                <a:sym typeface="Open Sans"/>
              </a:rPr>
              <a:t>Predator Behavior</a:t>
            </a:r>
            <a:r>
              <a:rPr lang="en">
                <a:latin typeface="Open Sans"/>
                <a:ea typeface="Open Sans"/>
                <a:cs typeface="Open Sans"/>
                <a:sym typeface="Open Sans"/>
              </a:rPr>
              <a:t>: The predator might be biased or inconsistent in its eating habits, allowing some bright-colored M&amp;Ms to remain and reproduce (if applicable).</a:t>
            </a:r>
            <a:endParaRPr>
              <a:latin typeface="Open Sans"/>
              <a:ea typeface="Open Sans"/>
              <a:cs typeface="Open Sans"/>
              <a:sym typeface="Open Sans"/>
            </a:endParaRPr>
          </a:p>
          <a:p>
            <a:pPr indent="-298450" lvl="1" marL="914400" rtl="0" algn="l">
              <a:spcBef>
                <a:spcPts val="0"/>
              </a:spcBef>
              <a:spcAft>
                <a:spcPts val="0"/>
              </a:spcAft>
              <a:buSzPts val="1100"/>
              <a:buFont typeface="Open Sans"/>
              <a:buAutoNum type="alphaLcPeriod"/>
            </a:pPr>
            <a:r>
              <a:rPr b="1" lang="en">
                <a:latin typeface="Open Sans"/>
                <a:ea typeface="Open Sans"/>
                <a:cs typeface="Open Sans"/>
                <a:sym typeface="Open Sans"/>
              </a:rPr>
              <a:t>Experimental Error</a:t>
            </a:r>
            <a:r>
              <a:rPr lang="en">
                <a:latin typeface="Open Sans"/>
                <a:ea typeface="Open Sans"/>
                <a:cs typeface="Open Sans"/>
                <a:sym typeface="Open Sans"/>
              </a:rPr>
              <a:t>: There might be errors or biases in the data recording or in the procedure that could skew results</a:t>
            </a:r>
            <a:endParaRPr>
              <a:latin typeface="Open Sans"/>
              <a:ea typeface="Open Sans"/>
              <a:cs typeface="Open Sans"/>
              <a:sym typeface="Open Sans"/>
            </a:endParaRPr>
          </a:p>
          <a:p>
            <a:pPr indent="-298450" lvl="0" marL="457200" rtl="0" algn="l">
              <a:spcBef>
                <a:spcPts val="0"/>
              </a:spcBef>
              <a:spcAft>
                <a:spcPts val="0"/>
              </a:spcAft>
              <a:buClr>
                <a:schemeClr val="dk1"/>
              </a:buClr>
              <a:buSzPts val="1100"/>
              <a:buFont typeface="Open Sans"/>
              <a:buAutoNum type="arabicPeriod"/>
            </a:pPr>
            <a:r>
              <a:rPr lang="en">
                <a:solidFill>
                  <a:schemeClr val="dk1"/>
                </a:solidFill>
                <a:latin typeface="Open Sans"/>
                <a:ea typeface="Open Sans"/>
                <a:cs typeface="Open Sans"/>
                <a:sym typeface="Open Sans"/>
              </a:rPr>
              <a:t>These factors contribute to an organism’s evolutionary strategies for survival and reproduction:</a:t>
            </a:r>
            <a:endParaRPr>
              <a:solidFill>
                <a:schemeClr val="dk1"/>
              </a:solidFill>
              <a:latin typeface="Open Sans"/>
              <a:ea typeface="Open Sans"/>
              <a:cs typeface="Open Sans"/>
              <a:sym typeface="Open Sans"/>
            </a:endParaRPr>
          </a:p>
          <a:p>
            <a:pPr indent="-298450" lvl="1" marL="914400" rtl="0" algn="l">
              <a:spcBef>
                <a:spcPts val="0"/>
              </a:spcBef>
              <a:spcAft>
                <a:spcPts val="0"/>
              </a:spcAft>
              <a:buClr>
                <a:schemeClr val="dk1"/>
              </a:buClr>
              <a:buSzPts val="1100"/>
              <a:buFont typeface="Open Sans"/>
              <a:buAutoNum type="alphaLcPeriod"/>
            </a:pPr>
            <a:r>
              <a:rPr b="1" lang="en">
                <a:latin typeface="Open Sans"/>
                <a:ea typeface="Open Sans"/>
                <a:cs typeface="Open Sans"/>
                <a:sym typeface="Open Sans"/>
              </a:rPr>
              <a:t>Mimicry</a:t>
            </a:r>
            <a:r>
              <a:rPr lang="en">
                <a:latin typeface="Open Sans"/>
                <a:ea typeface="Open Sans"/>
                <a:cs typeface="Open Sans"/>
                <a:sym typeface="Open Sans"/>
              </a:rPr>
              <a:t>: To mimic other dangerous or toxic organisms as a defense mechanism (e.g., harmless animals mimicking the coloration of poisonous ones).</a:t>
            </a:r>
            <a:endParaRPr>
              <a:latin typeface="Open Sans"/>
              <a:ea typeface="Open Sans"/>
              <a:cs typeface="Open Sans"/>
              <a:sym typeface="Open Sans"/>
            </a:endParaRPr>
          </a:p>
          <a:p>
            <a:pPr indent="-298450" lvl="1" marL="914400" rtl="0" algn="l">
              <a:spcBef>
                <a:spcPts val="0"/>
              </a:spcBef>
              <a:spcAft>
                <a:spcPts val="0"/>
              </a:spcAft>
              <a:buClr>
                <a:schemeClr val="dk1"/>
              </a:buClr>
              <a:buSzPts val="1100"/>
              <a:buFont typeface="Open Sans"/>
              <a:buAutoNum type="alphaLcPeriod"/>
            </a:pPr>
            <a:r>
              <a:rPr b="1" lang="en">
                <a:latin typeface="Open Sans"/>
                <a:ea typeface="Open Sans"/>
                <a:cs typeface="Open Sans"/>
                <a:sym typeface="Open Sans"/>
              </a:rPr>
              <a:t>Social Signaling</a:t>
            </a:r>
            <a:r>
              <a:rPr lang="en">
                <a:latin typeface="Open Sans"/>
                <a:ea typeface="Open Sans"/>
                <a:cs typeface="Open Sans"/>
                <a:sym typeface="Open Sans"/>
              </a:rPr>
              <a:t>: To communicate with others in the same species, such as signaling dominance or attracting mates (e.g., peacocks displaying their feathers).</a:t>
            </a:r>
            <a:endParaRPr>
              <a:latin typeface="Open Sans"/>
              <a:ea typeface="Open Sans"/>
              <a:cs typeface="Open Sans"/>
              <a:sym typeface="Open Sans"/>
            </a:endParaRPr>
          </a:p>
          <a:p>
            <a:pPr indent="-298450" lvl="1" marL="914400" rtl="0" algn="l">
              <a:spcBef>
                <a:spcPts val="0"/>
              </a:spcBef>
              <a:spcAft>
                <a:spcPts val="0"/>
              </a:spcAft>
              <a:buClr>
                <a:schemeClr val="dk1"/>
              </a:buClr>
              <a:buSzPts val="1100"/>
              <a:buFont typeface="Open Sans"/>
              <a:buAutoNum type="alphaLcPeriod"/>
            </a:pPr>
            <a:r>
              <a:rPr b="1" lang="en">
                <a:latin typeface="Open Sans"/>
                <a:ea typeface="Open Sans"/>
                <a:cs typeface="Open Sans"/>
                <a:sym typeface="Open Sans"/>
              </a:rPr>
              <a:t>Warning Coloration</a:t>
            </a:r>
            <a:r>
              <a:rPr lang="en">
                <a:latin typeface="Open Sans"/>
                <a:ea typeface="Open Sans"/>
                <a:cs typeface="Open Sans"/>
                <a:sym typeface="Open Sans"/>
              </a:rPr>
              <a:t>: To indicate that it is toxic or unpalatable to potential predators.</a:t>
            </a:r>
            <a:endParaRPr>
              <a:latin typeface="Open Sans"/>
              <a:ea typeface="Open Sans"/>
              <a:cs typeface="Open Sans"/>
              <a:sym typeface="Open Sans"/>
            </a:endParaRPr>
          </a:p>
          <a:p>
            <a:pPr indent="-298450" lvl="1" marL="914400" rtl="0" algn="l">
              <a:spcBef>
                <a:spcPts val="0"/>
              </a:spcBef>
              <a:spcAft>
                <a:spcPts val="0"/>
              </a:spcAft>
              <a:buClr>
                <a:schemeClr val="dk1"/>
              </a:buClr>
              <a:buSzPts val="1100"/>
              <a:buFont typeface="Open Sans"/>
              <a:buAutoNum type="alphaLcPeriod"/>
            </a:pPr>
            <a:r>
              <a:rPr b="1" lang="en">
                <a:latin typeface="Open Sans"/>
                <a:ea typeface="Open Sans"/>
                <a:cs typeface="Open Sans"/>
                <a:sym typeface="Open Sans"/>
              </a:rPr>
              <a:t>Habitat Specificity</a:t>
            </a:r>
            <a:r>
              <a:rPr lang="en">
                <a:latin typeface="Open Sans"/>
                <a:ea typeface="Open Sans"/>
                <a:cs typeface="Open Sans"/>
                <a:sym typeface="Open Sans"/>
              </a:rPr>
              <a:t>: To blend into specific environments or to be visible to certain types of mutualistic species (e.g., pollinators).</a:t>
            </a:r>
            <a:endParaRPr>
              <a:latin typeface="Open Sans"/>
              <a:ea typeface="Open Sans"/>
              <a:cs typeface="Open Sans"/>
              <a:sym typeface="Open Sans"/>
            </a:endParaRPr>
          </a:p>
        </p:txBody>
      </p:sp>
      <p:sp>
        <p:nvSpPr>
          <p:cNvPr id="154" name="Google Shape;154;g2e4ac6d2cdd_0_116: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2fb3c76194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g2fb3c761949_0_0: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e4ac6d2cdd_0_2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g2e4ac6d2cdd_0_222: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2e4ac6d2cdd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g2e4ac6d2cdd_0_40: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2e4ac6d2cdd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g2e4ac6d2cdd_0_60: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2749f5b4cac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g2749f5b4cac_0_24: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2e4ac6d2cdd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spcBef>
                <a:spcPts val="0"/>
              </a:spcBef>
              <a:spcAft>
                <a:spcPts val="0"/>
              </a:spcAft>
              <a:buSzPts val="1100"/>
              <a:buFont typeface="Open Sans"/>
              <a:buAutoNum type="arabicPeriod"/>
            </a:pPr>
            <a:r>
              <a:rPr lang="en">
                <a:latin typeface="Open Sans"/>
                <a:ea typeface="Open Sans"/>
                <a:cs typeface="Open Sans"/>
                <a:sym typeface="Open Sans"/>
              </a:rPr>
              <a:t>The colors of M&amp;M’s that were most likely to get eaten by the predator are those that contrast strongly with the construction paper background. This is because they stand out against the background, making them easier for the predator to spot.</a:t>
            </a:r>
            <a:endParaRPr>
              <a:latin typeface="Open Sans"/>
              <a:ea typeface="Open Sans"/>
              <a:cs typeface="Open Sans"/>
              <a:sym typeface="Open Sans"/>
            </a:endParaRPr>
          </a:p>
          <a:p>
            <a:pPr indent="-298450" lvl="0" marL="457200" rtl="0" algn="l">
              <a:spcBef>
                <a:spcPts val="0"/>
              </a:spcBef>
              <a:spcAft>
                <a:spcPts val="0"/>
              </a:spcAft>
              <a:buSzPts val="1100"/>
              <a:buFont typeface="Open Sans"/>
              <a:buAutoNum type="arabicPeriod"/>
            </a:pPr>
            <a:r>
              <a:rPr lang="en">
                <a:latin typeface="Open Sans"/>
                <a:ea typeface="Open Sans"/>
                <a:cs typeface="Open Sans"/>
                <a:sym typeface="Open Sans"/>
              </a:rPr>
              <a:t>The colors of M&amp;M’s that were least likely to be eaten are those that blend in with the construction paper background. This camouflage effect makes them harder to detect.</a:t>
            </a:r>
            <a:endParaRPr>
              <a:latin typeface="Open Sans"/>
              <a:ea typeface="Open Sans"/>
              <a:cs typeface="Open Sans"/>
              <a:sym typeface="Open Sans"/>
            </a:endParaRPr>
          </a:p>
          <a:p>
            <a:pPr indent="-298450" lvl="0" marL="457200" rtl="0" algn="l">
              <a:spcBef>
                <a:spcPts val="0"/>
              </a:spcBef>
              <a:spcAft>
                <a:spcPts val="0"/>
              </a:spcAft>
              <a:buSzPts val="1100"/>
              <a:buFont typeface="Open Sans"/>
              <a:buAutoNum type="arabicPeriod"/>
            </a:pPr>
            <a:r>
              <a:rPr lang="en">
                <a:latin typeface="Open Sans"/>
                <a:ea typeface="Open Sans"/>
                <a:cs typeface="Open Sans"/>
                <a:sym typeface="Open Sans"/>
              </a:rPr>
              <a:t>It is possible that some colors of M&amp;M’s could go extinct if they are extremely visible and are consumed entirely during the feeding frenzy.</a:t>
            </a:r>
            <a:endParaRPr>
              <a:latin typeface="Open Sans"/>
              <a:ea typeface="Open Sans"/>
              <a:cs typeface="Open Sans"/>
              <a:sym typeface="Open Sans"/>
            </a:endParaRPr>
          </a:p>
        </p:txBody>
      </p:sp>
      <p:sp>
        <p:nvSpPr>
          <p:cNvPr id="124" name="Google Shape;124;g2e4ac6d2cdd_0_90:notes"/>
          <p:cNvSpPr/>
          <p:nvPr>
            <p:ph idx="2" type="sldImg"/>
          </p:nvPr>
        </p:nvSpPr>
        <p:spPr>
          <a:xfrm>
            <a:off x="-2234738" y="685800"/>
            <a:ext cx="11328151"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2749f5b4cac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spcBef>
                <a:spcPts val="0"/>
              </a:spcBef>
              <a:spcAft>
                <a:spcPts val="0"/>
              </a:spcAft>
              <a:buSzPts val="1100"/>
              <a:buFont typeface="Open Sans"/>
              <a:buAutoNum type="arabicPeriod"/>
            </a:pPr>
            <a:r>
              <a:rPr lang="en">
                <a:latin typeface="Open Sans"/>
                <a:ea typeface="Open Sans"/>
                <a:cs typeface="Open Sans"/>
                <a:sym typeface="Open Sans"/>
              </a:rPr>
              <a:t>Over time, the population of M&amp;Ms would likely show an increase in the colors that are better camouflaged to the background and a decrease in the more visible colors.</a:t>
            </a:r>
            <a:endParaRPr>
              <a:latin typeface="Open Sans"/>
              <a:ea typeface="Open Sans"/>
              <a:cs typeface="Open Sans"/>
              <a:sym typeface="Open Sans"/>
            </a:endParaRPr>
          </a:p>
          <a:p>
            <a:pPr indent="-298450" lvl="0" marL="457200" rtl="0" algn="l">
              <a:spcBef>
                <a:spcPts val="0"/>
              </a:spcBef>
              <a:spcAft>
                <a:spcPts val="0"/>
              </a:spcAft>
              <a:buSzPts val="1100"/>
              <a:buFont typeface="Open Sans"/>
              <a:buAutoNum type="arabicPeriod"/>
            </a:pPr>
            <a:r>
              <a:rPr b="1" lang="en">
                <a:latin typeface="Open Sans"/>
                <a:ea typeface="Open Sans"/>
                <a:cs typeface="Open Sans"/>
                <a:sym typeface="Open Sans"/>
              </a:rPr>
              <a:t>Brown Construction Pape</a:t>
            </a:r>
            <a:r>
              <a:rPr lang="en">
                <a:latin typeface="Open Sans"/>
                <a:ea typeface="Open Sans"/>
                <a:cs typeface="Open Sans"/>
                <a:sym typeface="Open Sans"/>
              </a:rPr>
              <a:t>r: M&amp;M’s that are brown or darker colors would be less visible and therefore less likely to be eaten, while bright colors like yellow or red would be more visible and likely to be consumed more frequently. </a:t>
            </a:r>
            <a:r>
              <a:rPr b="1" lang="en">
                <a:latin typeface="Open Sans"/>
                <a:ea typeface="Open Sans"/>
                <a:cs typeface="Open Sans"/>
                <a:sym typeface="Open Sans"/>
              </a:rPr>
              <a:t>Green Construction Paper</a:t>
            </a:r>
            <a:r>
              <a:rPr lang="en">
                <a:latin typeface="Open Sans"/>
                <a:ea typeface="Open Sans"/>
                <a:cs typeface="Open Sans"/>
                <a:sym typeface="Open Sans"/>
              </a:rPr>
              <a:t>: M&amp;M’s that are green or similar colors would blend in and be less likely to be eaten, while bright colors like red or yellow would stand out and be consumed more frequently.</a:t>
            </a:r>
            <a:endParaRPr>
              <a:latin typeface="Open Sans"/>
              <a:ea typeface="Open Sans"/>
              <a:cs typeface="Open Sans"/>
              <a:sym typeface="Open Sans"/>
            </a:endParaRPr>
          </a:p>
        </p:txBody>
      </p:sp>
      <p:sp>
        <p:nvSpPr>
          <p:cNvPr id="134" name="Google Shape;134;g2749f5b4cac_0_15:notes"/>
          <p:cNvSpPr/>
          <p:nvPr>
            <p:ph idx="2" type="sldImg"/>
          </p:nvPr>
        </p:nvSpPr>
        <p:spPr>
          <a:xfrm>
            <a:off x="-2234738" y="685800"/>
            <a:ext cx="11328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2e4ab5b6a3f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2e4ab5b6a3f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 Id="rId3" Type="http://schemas.openxmlformats.org/officeDocument/2006/relationships/hyperlink" Target="http://www.youtube.com/watch?v=HeC-NbNIIrY"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p:nvPr/>
        </p:nvSpPr>
        <p:spPr>
          <a:xfrm>
            <a:off x="8903637" y="104567"/>
            <a:ext cx="261257" cy="1757"/>
          </a:xfrm>
          <a:custGeom>
            <a:rect b="b" l="l" r="r" t="t"/>
            <a:pathLst>
              <a:path extrusionOk="0" h="3810" w="228600">
                <a:moveTo>
                  <a:pt x="0" y="0"/>
                </a:moveTo>
                <a:lnTo>
                  <a:pt x="0" y="3810"/>
                </a:lnTo>
                <a:lnTo>
                  <a:pt x="228600" y="3810"/>
                </a:lnTo>
                <a:lnTo>
                  <a:pt x="228600" y="0"/>
                </a:lnTo>
                <a:close/>
              </a:path>
            </a:pathLst>
          </a:custGeom>
          <a:solidFill>
            <a:srgbClr val="090F10"/>
          </a:solidFill>
          <a:ln>
            <a:noFill/>
          </a:ln>
        </p:spPr>
      </p:sp>
      <p:sp>
        <p:nvSpPr>
          <p:cNvPr id="55" name="Google Shape;55;p13"/>
          <p:cNvSpPr/>
          <p:nvPr/>
        </p:nvSpPr>
        <p:spPr>
          <a:xfrm>
            <a:off x="8901460" y="-1"/>
            <a:ext cx="4354" cy="105448"/>
          </a:xfrm>
          <a:custGeom>
            <a:rect b="b" l="l" r="r" t="t"/>
            <a:pathLst>
              <a:path extrusionOk="0" h="228600" w="3810">
                <a:moveTo>
                  <a:pt x="0" y="0"/>
                </a:moveTo>
                <a:lnTo>
                  <a:pt x="0" y="228600"/>
                </a:lnTo>
                <a:lnTo>
                  <a:pt x="3810" y="228600"/>
                </a:lnTo>
                <a:lnTo>
                  <a:pt x="3810" y="0"/>
                </a:lnTo>
                <a:close/>
              </a:path>
            </a:pathLst>
          </a:custGeom>
          <a:solidFill>
            <a:srgbClr val="090F10"/>
          </a:solidFill>
          <a:ln>
            <a:noFill/>
          </a:ln>
        </p:spPr>
      </p:sp>
      <p:sp>
        <p:nvSpPr>
          <p:cNvPr id="56" name="Google Shape;56;p13"/>
          <p:cNvSpPr/>
          <p:nvPr/>
        </p:nvSpPr>
        <p:spPr>
          <a:xfrm>
            <a:off x="8903637" y="5035296"/>
            <a:ext cx="261257" cy="1757"/>
          </a:xfrm>
          <a:custGeom>
            <a:rect b="b" l="l" r="r" t="t"/>
            <a:pathLst>
              <a:path extrusionOk="0" h="3810" w="228600">
                <a:moveTo>
                  <a:pt x="0" y="0"/>
                </a:moveTo>
                <a:lnTo>
                  <a:pt x="0" y="3810"/>
                </a:lnTo>
                <a:lnTo>
                  <a:pt x="228600" y="3810"/>
                </a:lnTo>
                <a:lnTo>
                  <a:pt x="228600" y="0"/>
                </a:lnTo>
                <a:close/>
              </a:path>
            </a:pathLst>
          </a:custGeom>
          <a:solidFill>
            <a:srgbClr val="090F10"/>
          </a:solidFill>
          <a:ln>
            <a:noFill/>
          </a:ln>
        </p:spPr>
      </p:sp>
      <p:sp>
        <p:nvSpPr>
          <p:cNvPr id="57" name="Google Shape;57;p13"/>
          <p:cNvSpPr/>
          <p:nvPr/>
        </p:nvSpPr>
        <p:spPr>
          <a:xfrm>
            <a:off x="-3" y="5035296"/>
            <a:ext cx="261257" cy="1757"/>
          </a:xfrm>
          <a:custGeom>
            <a:rect b="b" l="l" r="r" t="t"/>
            <a:pathLst>
              <a:path extrusionOk="0" h="3810" w="228600">
                <a:moveTo>
                  <a:pt x="0" y="0"/>
                </a:moveTo>
                <a:lnTo>
                  <a:pt x="228600" y="0"/>
                </a:lnTo>
                <a:lnTo>
                  <a:pt x="228600" y="3810"/>
                </a:lnTo>
                <a:lnTo>
                  <a:pt x="0" y="3810"/>
                </a:lnTo>
                <a:close/>
              </a:path>
            </a:pathLst>
          </a:custGeom>
          <a:solidFill>
            <a:srgbClr val="090F10"/>
          </a:solidFill>
          <a:ln>
            <a:noFill/>
          </a:ln>
        </p:spPr>
      </p:sp>
      <p:sp>
        <p:nvSpPr>
          <p:cNvPr id="58" name="Google Shape;58;p13"/>
          <p:cNvSpPr/>
          <p:nvPr/>
        </p:nvSpPr>
        <p:spPr>
          <a:xfrm>
            <a:off x="259076" y="-1"/>
            <a:ext cx="4354" cy="105448"/>
          </a:xfrm>
          <a:custGeom>
            <a:rect b="b" l="l" r="r" t="t"/>
            <a:pathLst>
              <a:path extrusionOk="0" h="228600" w="3810">
                <a:moveTo>
                  <a:pt x="0" y="0"/>
                </a:moveTo>
                <a:lnTo>
                  <a:pt x="0" y="228600"/>
                </a:lnTo>
                <a:lnTo>
                  <a:pt x="3810" y="228600"/>
                </a:lnTo>
                <a:lnTo>
                  <a:pt x="3810" y="0"/>
                </a:lnTo>
                <a:close/>
              </a:path>
            </a:pathLst>
          </a:custGeom>
          <a:solidFill>
            <a:srgbClr val="090F10"/>
          </a:solidFill>
          <a:ln>
            <a:noFill/>
          </a:ln>
        </p:spPr>
      </p:sp>
      <p:sp>
        <p:nvSpPr>
          <p:cNvPr id="59" name="Google Shape;59;p13"/>
          <p:cNvSpPr/>
          <p:nvPr/>
        </p:nvSpPr>
        <p:spPr>
          <a:xfrm>
            <a:off x="-3" y="104567"/>
            <a:ext cx="261257" cy="1757"/>
          </a:xfrm>
          <a:custGeom>
            <a:rect b="b" l="l" r="r" t="t"/>
            <a:pathLst>
              <a:path extrusionOk="0" h="3810" w="228600">
                <a:moveTo>
                  <a:pt x="0" y="0"/>
                </a:moveTo>
                <a:lnTo>
                  <a:pt x="228600" y="0"/>
                </a:lnTo>
                <a:lnTo>
                  <a:pt x="228600" y="3810"/>
                </a:lnTo>
                <a:lnTo>
                  <a:pt x="0" y="3810"/>
                </a:lnTo>
                <a:close/>
              </a:path>
            </a:pathLst>
          </a:custGeom>
          <a:solidFill>
            <a:srgbClr val="090F10"/>
          </a:solidFill>
          <a:ln>
            <a:noFill/>
          </a:ln>
        </p:spPr>
      </p:sp>
      <p:sp>
        <p:nvSpPr>
          <p:cNvPr id="60" name="Google Shape;60;p13"/>
          <p:cNvSpPr/>
          <p:nvPr/>
        </p:nvSpPr>
        <p:spPr>
          <a:xfrm>
            <a:off x="-10625" y="-54325"/>
            <a:ext cx="9251442" cy="5131430"/>
          </a:xfrm>
          <a:custGeom>
            <a:rect b="b" l="l" r="r" t="t"/>
            <a:pathLst>
              <a:path extrusionOk="0" h="10917936" w="7790688">
                <a:moveTo>
                  <a:pt x="0" y="10917936"/>
                </a:moveTo>
                <a:lnTo>
                  <a:pt x="7790688" y="10917936"/>
                </a:lnTo>
                <a:lnTo>
                  <a:pt x="7790688" y="0"/>
                </a:lnTo>
                <a:lnTo>
                  <a:pt x="0" y="0"/>
                </a:lnTo>
                <a:close/>
              </a:path>
            </a:pathLst>
          </a:custGeom>
          <a:solidFill>
            <a:srgbClr val="61C084"/>
          </a:solidFill>
          <a:ln>
            <a:noFill/>
          </a:ln>
        </p:spPr>
      </p:sp>
      <p:sp>
        <p:nvSpPr>
          <p:cNvPr id="61" name="Google Shape;61;p13"/>
          <p:cNvSpPr/>
          <p:nvPr/>
        </p:nvSpPr>
        <p:spPr>
          <a:xfrm>
            <a:off x="703100" y="3608475"/>
            <a:ext cx="2303087" cy="1265684"/>
          </a:xfrm>
          <a:custGeom>
            <a:rect b="b" l="l" r="r" t="t"/>
            <a:pathLst>
              <a:path extrusionOk="0" h="3668649" w="5451094">
                <a:moveTo>
                  <a:pt x="3650234" y="1988312"/>
                </a:moveTo>
                <a:lnTo>
                  <a:pt x="3645281" y="1995678"/>
                </a:lnTo>
                <a:lnTo>
                  <a:pt x="3645027" y="1995043"/>
                </a:lnTo>
                <a:lnTo>
                  <a:pt x="3645408" y="1993519"/>
                </a:lnTo>
                <a:lnTo>
                  <a:pt x="3648710" y="1990217"/>
                </a:lnTo>
                <a:lnTo>
                  <a:pt x="3650361" y="1988439"/>
                </a:lnTo>
                <a:close/>
                <a:moveTo>
                  <a:pt x="121285" y="2276856"/>
                </a:moveTo>
                <a:lnTo>
                  <a:pt x="120523" y="2281047"/>
                </a:lnTo>
                <a:lnTo>
                  <a:pt x="120142" y="2283333"/>
                </a:lnTo>
                <a:lnTo>
                  <a:pt x="116967" y="2287905"/>
                </a:lnTo>
                <a:lnTo>
                  <a:pt x="113284" y="2292858"/>
                </a:lnTo>
                <a:lnTo>
                  <a:pt x="118110" y="2282571"/>
                </a:lnTo>
                <a:lnTo>
                  <a:pt x="121158" y="2276856"/>
                </a:lnTo>
                <a:close/>
                <a:moveTo>
                  <a:pt x="127762" y="2278380"/>
                </a:moveTo>
                <a:lnTo>
                  <a:pt x="126873" y="2288667"/>
                </a:lnTo>
                <a:lnTo>
                  <a:pt x="126111" y="2293239"/>
                </a:lnTo>
                <a:lnTo>
                  <a:pt x="125857" y="2290318"/>
                </a:lnTo>
                <a:lnTo>
                  <a:pt x="125603" y="2288794"/>
                </a:lnTo>
                <a:lnTo>
                  <a:pt x="125730" y="2290953"/>
                </a:lnTo>
                <a:lnTo>
                  <a:pt x="125857" y="2294509"/>
                </a:lnTo>
                <a:lnTo>
                  <a:pt x="125603" y="2295906"/>
                </a:lnTo>
                <a:lnTo>
                  <a:pt x="125349" y="2292223"/>
                </a:lnTo>
                <a:lnTo>
                  <a:pt x="125095" y="2290445"/>
                </a:lnTo>
                <a:lnTo>
                  <a:pt x="126873" y="2282571"/>
                </a:lnTo>
                <a:lnTo>
                  <a:pt x="127762" y="2278253"/>
                </a:lnTo>
                <a:close/>
                <a:moveTo>
                  <a:pt x="120269" y="2283841"/>
                </a:moveTo>
                <a:lnTo>
                  <a:pt x="119634" y="2288667"/>
                </a:lnTo>
                <a:lnTo>
                  <a:pt x="116840" y="2292096"/>
                </a:lnTo>
                <a:lnTo>
                  <a:pt x="112522" y="2297684"/>
                </a:lnTo>
                <a:lnTo>
                  <a:pt x="117475" y="2288540"/>
                </a:lnTo>
                <a:lnTo>
                  <a:pt x="120269" y="2283968"/>
                </a:lnTo>
                <a:close/>
                <a:moveTo>
                  <a:pt x="124333" y="2294382"/>
                </a:moveTo>
                <a:lnTo>
                  <a:pt x="124079" y="2299462"/>
                </a:lnTo>
                <a:lnTo>
                  <a:pt x="123825" y="2302256"/>
                </a:lnTo>
                <a:lnTo>
                  <a:pt x="122682" y="2305558"/>
                </a:lnTo>
                <a:lnTo>
                  <a:pt x="122936" y="2301240"/>
                </a:lnTo>
                <a:lnTo>
                  <a:pt x="122809" y="2299589"/>
                </a:lnTo>
                <a:lnTo>
                  <a:pt x="122682" y="2300224"/>
                </a:lnTo>
                <a:lnTo>
                  <a:pt x="122682" y="2299843"/>
                </a:lnTo>
                <a:lnTo>
                  <a:pt x="123190" y="2298065"/>
                </a:lnTo>
                <a:lnTo>
                  <a:pt x="123952" y="2295144"/>
                </a:lnTo>
                <a:lnTo>
                  <a:pt x="124206" y="2294382"/>
                </a:lnTo>
                <a:close/>
                <a:moveTo>
                  <a:pt x="119380" y="2290064"/>
                </a:moveTo>
                <a:lnTo>
                  <a:pt x="118618" y="2294763"/>
                </a:lnTo>
                <a:lnTo>
                  <a:pt x="118237" y="2296795"/>
                </a:lnTo>
                <a:lnTo>
                  <a:pt x="115316" y="2302637"/>
                </a:lnTo>
                <a:lnTo>
                  <a:pt x="112903" y="2307209"/>
                </a:lnTo>
                <a:lnTo>
                  <a:pt x="116840" y="2296160"/>
                </a:lnTo>
                <a:lnTo>
                  <a:pt x="119380" y="2290191"/>
                </a:lnTo>
                <a:close/>
                <a:moveTo>
                  <a:pt x="129794" y="2283841"/>
                </a:moveTo>
                <a:lnTo>
                  <a:pt x="131064" y="2288540"/>
                </a:lnTo>
                <a:lnTo>
                  <a:pt x="131572" y="2290826"/>
                </a:lnTo>
                <a:lnTo>
                  <a:pt x="130302" y="2304669"/>
                </a:lnTo>
                <a:lnTo>
                  <a:pt x="128524" y="2310638"/>
                </a:lnTo>
                <a:lnTo>
                  <a:pt x="128270" y="2309114"/>
                </a:lnTo>
                <a:lnTo>
                  <a:pt x="128143" y="2308479"/>
                </a:lnTo>
                <a:lnTo>
                  <a:pt x="130556" y="2289810"/>
                </a:lnTo>
                <a:lnTo>
                  <a:pt x="129794" y="2283841"/>
                </a:lnTo>
                <a:close/>
                <a:moveTo>
                  <a:pt x="118618" y="2353437"/>
                </a:moveTo>
                <a:lnTo>
                  <a:pt x="118237" y="2355850"/>
                </a:lnTo>
                <a:lnTo>
                  <a:pt x="118491" y="2354199"/>
                </a:lnTo>
                <a:lnTo>
                  <a:pt x="118618" y="2353564"/>
                </a:lnTo>
                <a:close/>
                <a:moveTo>
                  <a:pt x="118110" y="2297938"/>
                </a:moveTo>
                <a:lnTo>
                  <a:pt x="117602" y="2301748"/>
                </a:lnTo>
                <a:lnTo>
                  <a:pt x="117348" y="2303272"/>
                </a:lnTo>
                <a:lnTo>
                  <a:pt x="116332" y="2308352"/>
                </a:lnTo>
                <a:lnTo>
                  <a:pt x="115951" y="2311019"/>
                </a:lnTo>
                <a:lnTo>
                  <a:pt x="110998" y="2328672"/>
                </a:lnTo>
                <a:lnTo>
                  <a:pt x="108712" y="2337054"/>
                </a:lnTo>
                <a:lnTo>
                  <a:pt x="93853" y="2359914"/>
                </a:lnTo>
                <a:lnTo>
                  <a:pt x="116713" y="2304415"/>
                </a:lnTo>
                <a:lnTo>
                  <a:pt x="111887" y="2313559"/>
                </a:lnTo>
                <a:lnTo>
                  <a:pt x="115824" y="2303272"/>
                </a:lnTo>
                <a:lnTo>
                  <a:pt x="118110" y="2297811"/>
                </a:lnTo>
                <a:close/>
                <a:moveTo>
                  <a:pt x="119380" y="2289810"/>
                </a:moveTo>
                <a:cubicBezTo>
                  <a:pt x="117729" y="2292985"/>
                  <a:pt x="108077" y="2313051"/>
                  <a:pt x="96012" y="2342261"/>
                </a:cubicBezTo>
                <a:lnTo>
                  <a:pt x="75438" y="2386711"/>
                </a:lnTo>
                <a:lnTo>
                  <a:pt x="70231" y="2396998"/>
                </a:lnTo>
                <a:lnTo>
                  <a:pt x="67945" y="2399284"/>
                </a:lnTo>
                <a:lnTo>
                  <a:pt x="66929" y="2400554"/>
                </a:lnTo>
                <a:lnTo>
                  <a:pt x="88646" y="2344547"/>
                </a:lnTo>
                <a:lnTo>
                  <a:pt x="119380" y="2289937"/>
                </a:lnTo>
                <a:close/>
                <a:moveTo>
                  <a:pt x="133604" y="2291461"/>
                </a:moveTo>
                <a:cubicBezTo>
                  <a:pt x="152400" y="2350516"/>
                  <a:pt x="149987" y="2406142"/>
                  <a:pt x="139192" y="2452878"/>
                </a:cubicBezTo>
                <a:cubicBezTo>
                  <a:pt x="153670" y="2381504"/>
                  <a:pt x="142621" y="2323084"/>
                  <a:pt x="134112" y="2293239"/>
                </a:cubicBezTo>
                <a:lnTo>
                  <a:pt x="133604" y="2291461"/>
                </a:lnTo>
                <a:close/>
                <a:moveTo>
                  <a:pt x="102997" y="2374900"/>
                </a:moveTo>
                <a:lnTo>
                  <a:pt x="94488" y="2413381"/>
                </a:lnTo>
                <a:lnTo>
                  <a:pt x="81153" y="2470658"/>
                </a:lnTo>
                <a:lnTo>
                  <a:pt x="90297" y="2429256"/>
                </a:lnTo>
                <a:lnTo>
                  <a:pt x="94996" y="2408555"/>
                </a:lnTo>
                <a:lnTo>
                  <a:pt x="102997" y="2374900"/>
                </a:lnTo>
                <a:close/>
                <a:moveTo>
                  <a:pt x="66167" y="2509774"/>
                </a:moveTo>
                <a:lnTo>
                  <a:pt x="62357" y="2531237"/>
                </a:lnTo>
                <a:lnTo>
                  <a:pt x="60960" y="2539873"/>
                </a:lnTo>
                <a:lnTo>
                  <a:pt x="58166" y="2544699"/>
                </a:lnTo>
                <a:lnTo>
                  <a:pt x="57023" y="2547112"/>
                </a:lnTo>
                <a:lnTo>
                  <a:pt x="66040" y="2509901"/>
                </a:lnTo>
                <a:close/>
                <a:moveTo>
                  <a:pt x="121158" y="2407539"/>
                </a:moveTo>
                <a:cubicBezTo>
                  <a:pt x="111252" y="2479167"/>
                  <a:pt x="89154" y="2531110"/>
                  <a:pt x="71755" y="2562098"/>
                </a:cubicBezTo>
                <a:lnTo>
                  <a:pt x="88265" y="2499360"/>
                </a:lnTo>
                <a:cubicBezTo>
                  <a:pt x="101346" y="2472182"/>
                  <a:pt x="113411" y="2441321"/>
                  <a:pt x="121158" y="2407412"/>
                </a:cubicBezTo>
                <a:close/>
                <a:moveTo>
                  <a:pt x="91694" y="2387600"/>
                </a:moveTo>
                <a:cubicBezTo>
                  <a:pt x="63500" y="2476246"/>
                  <a:pt x="54229" y="2528824"/>
                  <a:pt x="51562" y="2556256"/>
                </a:cubicBezTo>
                <a:lnTo>
                  <a:pt x="49149" y="2560574"/>
                </a:lnTo>
                <a:lnTo>
                  <a:pt x="47752" y="2562733"/>
                </a:lnTo>
                <a:cubicBezTo>
                  <a:pt x="49657" y="2539238"/>
                  <a:pt x="56769" y="2482215"/>
                  <a:pt x="81026" y="2399665"/>
                </a:cubicBezTo>
                <a:lnTo>
                  <a:pt x="82423" y="2398014"/>
                </a:lnTo>
                <a:lnTo>
                  <a:pt x="88519" y="2391029"/>
                </a:lnTo>
                <a:lnTo>
                  <a:pt x="91694" y="2387473"/>
                </a:lnTo>
                <a:close/>
                <a:moveTo>
                  <a:pt x="44704" y="2550414"/>
                </a:moveTo>
                <a:lnTo>
                  <a:pt x="45339" y="2561082"/>
                </a:lnTo>
                <a:lnTo>
                  <a:pt x="45847" y="2565908"/>
                </a:lnTo>
                <a:lnTo>
                  <a:pt x="43815" y="2569718"/>
                </a:lnTo>
                <a:lnTo>
                  <a:pt x="42672" y="2571750"/>
                </a:lnTo>
                <a:lnTo>
                  <a:pt x="43688" y="2559431"/>
                </a:lnTo>
                <a:lnTo>
                  <a:pt x="44704" y="2550414"/>
                </a:lnTo>
                <a:close/>
                <a:moveTo>
                  <a:pt x="50673" y="2564003"/>
                </a:moveTo>
                <a:lnTo>
                  <a:pt x="50673" y="2565273"/>
                </a:lnTo>
                <a:lnTo>
                  <a:pt x="48260" y="2569845"/>
                </a:lnTo>
                <a:lnTo>
                  <a:pt x="47117" y="2572385"/>
                </a:lnTo>
                <a:lnTo>
                  <a:pt x="47244" y="2571115"/>
                </a:lnTo>
                <a:lnTo>
                  <a:pt x="47244" y="2569464"/>
                </a:lnTo>
                <a:lnTo>
                  <a:pt x="49657" y="2566162"/>
                </a:lnTo>
                <a:lnTo>
                  <a:pt x="50800" y="2564257"/>
                </a:lnTo>
                <a:close/>
                <a:moveTo>
                  <a:pt x="46101" y="2570607"/>
                </a:moveTo>
                <a:lnTo>
                  <a:pt x="46355" y="2572258"/>
                </a:lnTo>
                <a:lnTo>
                  <a:pt x="46355" y="2573020"/>
                </a:lnTo>
                <a:lnTo>
                  <a:pt x="43434" y="2578354"/>
                </a:lnTo>
                <a:lnTo>
                  <a:pt x="41910" y="2580894"/>
                </a:lnTo>
                <a:lnTo>
                  <a:pt x="41910" y="2579243"/>
                </a:lnTo>
                <a:lnTo>
                  <a:pt x="42164" y="2576449"/>
                </a:lnTo>
                <a:lnTo>
                  <a:pt x="44958" y="2572512"/>
                </a:lnTo>
                <a:lnTo>
                  <a:pt x="46228" y="2570480"/>
                </a:lnTo>
                <a:close/>
                <a:moveTo>
                  <a:pt x="64262" y="2560701"/>
                </a:moveTo>
                <a:lnTo>
                  <a:pt x="60071" y="2578608"/>
                </a:lnTo>
                <a:lnTo>
                  <a:pt x="58293" y="2581275"/>
                </a:lnTo>
                <a:lnTo>
                  <a:pt x="61849" y="2568448"/>
                </a:lnTo>
                <a:lnTo>
                  <a:pt x="64135" y="2560701"/>
                </a:lnTo>
                <a:close/>
                <a:moveTo>
                  <a:pt x="14097" y="2581783"/>
                </a:moveTo>
                <a:cubicBezTo>
                  <a:pt x="14097" y="2581783"/>
                  <a:pt x="14097" y="2581783"/>
                  <a:pt x="14097" y="2581783"/>
                </a:cubicBezTo>
                <a:lnTo>
                  <a:pt x="14097" y="2581783"/>
                </a:lnTo>
                <a:close/>
                <a:moveTo>
                  <a:pt x="38354" y="2548763"/>
                </a:moveTo>
                <a:lnTo>
                  <a:pt x="39116" y="2566416"/>
                </a:lnTo>
                <a:lnTo>
                  <a:pt x="40513" y="2574544"/>
                </a:lnTo>
                <a:lnTo>
                  <a:pt x="33655" y="2584831"/>
                </a:lnTo>
                <a:lnTo>
                  <a:pt x="33655" y="2579878"/>
                </a:lnTo>
                <a:lnTo>
                  <a:pt x="36195" y="2560320"/>
                </a:lnTo>
                <a:lnTo>
                  <a:pt x="38227" y="2548763"/>
                </a:lnTo>
                <a:close/>
                <a:moveTo>
                  <a:pt x="58674" y="2585593"/>
                </a:moveTo>
                <a:lnTo>
                  <a:pt x="58420" y="2586609"/>
                </a:lnTo>
                <a:lnTo>
                  <a:pt x="56642" y="2589022"/>
                </a:lnTo>
                <a:lnTo>
                  <a:pt x="55753" y="2590292"/>
                </a:lnTo>
                <a:lnTo>
                  <a:pt x="56134" y="2589022"/>
                </a:lnTo>
                <a:lnTo>
                  <a:pt x="56261" y="2588641"/>
                </a:lnTo>
                <a:lnTo>
                  <a:pt x="58674" y="2585720"/>
                </a:lnTo>
                <a:close/>
                <a:moveTo>
                  <a:pt x="41148" y="2577846"/>
                </a:moveTo>
                <a:lnTo>
                  <a:pt x="41402" y="2580259"/>
                </a:lnTo>
                <a:lnTo>
                  <a:pt x="41656" y="2581402"/>
                </a:lnTo>
                <a:lnTo>
                  <a:pt x="36830" y="2589657"/>
                </a:lnTo>
                <a:lnTo>
                  <a:pt x="34417" y="2593848"/>
                </a:lnTo>
                <a:lnTo>
                  <a:pt x="33909" y="2590292"/>
                </a:lnTo>
                <a:lnTo>
                  <a:pt x="33782" y="2587752"/>
                </a:lnTo>
                <a:lnTo>
                  <a:pt x="41148" y="2577973"/>
                </a:lnTo>
                <a:close/>
                <a:moveTo>
                  <a:pt x="33655" y="2587879"/>
                </a:moveTo>
                <a:lnTo>
                  <a:pt x="34036" y="2591689"/>
                </a:lnTo>
                <a:lnTo>
                  <a:pt x="34417" y="2593721"/>
                </a:lnTo>
                <a:lnTo>
                  <a:pt x="32258" y="2597277"/>
                </a:lnTo>
                <a:lnTo>
                  <a:pt x="31115" y="2599055"/>
                </a:lnTo>
                <a:lnTo>
                  <a:pt x="31877" y="2592705"/>
                </a:lnTo>
                <a:lnTo>
                  <a:pt x="32258" y="2589530"/>
                </a:lnTo>
                <a:lnTo>
                  <a:pt x="33655" y="2587879"/>
                </a:lnTo>
                <a:close/>
                <a:moveTo>
                  <a:pt x="35306" y="2603500"/>
                </a:moveTo>
                <a:lnTo>
                  <a:pt x="35687" y="2606802"/>
                </a:lnTo>
                <a:lnTo>
                  <a:pt x="35941" y="2608453"/>
                </a:lnTo>
                <a:lnTo>
                  <a:pt x="35687" y="2606548"/>
                </a:lnTo>
                <a:lnTo>
                  <a:pt x="35306" y="2603373"/>
                </a:lnTo>
                <a:close/>
                <a:moveTo>
                  <a:pt x="3208147" y="0"/>
                </a:moveTo>
                <a:cubicBezTo>
                  <a:pt x="3127756" y="0"/>
                  <a:pt x="3052191" y="22606"/>
                  <a:pt x="2984246" y="78613"/>
                </a:cubicBezTo>
                <a:cubicBezTo>
                  <a:pt x="2947797" y="108585"/>
                  <a:pt x="2894076" y="148844"/>
                  <a:pt x="2833624" y="199009"/>
                </a:cubicBezTo>
                <a:lnTo>
                  <a:pt x="2824607" y="199136"/>
                </a:lnTo>
                <a:lnTo>
                  <a:pt x="2819908" y="199390"/>
                </a:lnTo>
                <a:cubicBezTo>
                  <a:pt x="2658364" y="209931"/>
                  <a:pt x="2595118" y="267335"/>
                  <a:pt x="2495042" y="299720"/>
                </a:cubicBezTo>
                <a:lnTo>
                  <a:pt x="2486279" y="301371"/>
                </a:lnTo>
                <a:lnTo>
                  <a:pt x="2472055" y="304800"/>
                </a:lnTo>
                <a:cubicBezTo>
                  <a:pt x="2465070" y="306578"/>
                  <a:pt x="2456561" y="308864"/>
                  <a:pt x="2446655" y="311150"/>
                </a:cubicBezTo>
                <a:lnTo>
                  <a:pt x="2433955" y="314198"/>
                </a:lnTo>
                <a:lnTo>
                  <a:pt x="2427478" y="315849"/>
                </a:lnTo>
                <a:cubicBezTo>
                  <a:pt x="2402967" y="319786"/>
                  <a:pt x="2375662" y="321945"/>
                  <a:pt x="2344674" y="321945"/>
                </a:cubicBezTo>
                <a:cubicBezTo>
                  <a:pt x="2317369" y="321945"/>
                  <a:pt x="2287143" y="320294"/>
                  <a:pt x="2253107" y="316484"/>
                </a:cubicBezTo>
                <a:lnTo>
                  <a:pt x="2246376" y="315595"/>
                </a:lnTo>
                <a:lnTo>
                  <a:pt x="2091309" y="294513"/>
                </a:lnTo>
                <a:cubicBezTo>
                  <a:pt x="1995551" y="280289"/>
                  <a:pt x="1904238" y="265811"/>
                  <a:pt x="1806829" y="255651"/>
                </a:cubicBezTo>
                <a:lnTo>
                  <a:pt x="1803654" y="255270"/>
                </a:lnTo>
                <a:cubicBezTo>
                  <a:pt x="1729105" y="247523"/>
                  <a:pt x="1650873" y="242570"/>
                  <a:pt x="1563751" y="242570"/>
                </a:cubicBezTo>
                <a:cubicBezTo>
                  <a:pt x="1492504" y="242570"/>
                  <a:pt x="1415415" y="245872"/>
                  <a:pt x="1329690" y="253746"/>
                </a:cubicBezTo>
                <a:cubicBezTo>
                  <a:pt x="926973" y="290703"/>
                  <a:pt x="609600" y="322707"/>
                  <a:pt x="506984" y="482346"/>
                </a:cubicBezTo>
                <a:cubicBezTo>
                  <a:pt x="404114" y="642112"/>
                  <a:pt x="379222" y="772414"/>
                  <a:pt x="338963" y="828294"/>
                </a:cubicBezTo>
                <a:cubicBezTo>
                  <a:pt x="328168" y="843661"/>
                  <a:pt x="312674" y="876427"/>
                  <a:pt x="296164" y="921131"/>
                </a:cubicBezTo>
                <a:cubicBezTo>
                  <a:pt x="246888" y="1020318"/>
                  <a:pt x="209550" y="1128395"/>
                  <a:pt x="174371" y="1227328"/>
                </a:cubicBezTo>
                <a:cubicBezTo>
                  <a:pt x="106299" y="1418844"/>
                  <a:pt x="78994" y="1634490"/>
                  <a:pt x="87249" y="1837690"/>
                </a:cubicBezTo>
                <a:cubicBezTo>
                  <a:pt x="89281" y="1884807"/>
                  <a:pt x="93472" y="1932178"/>
                  <a:pt x="103759" y="1978533"/>
                </a:cubicBezTo>
                <a:cubicBezTo>
                  <a:pt x="133350" y="2113661"/>
                  <a:pt x="128651" y="2218055"/>
                  <a:pt x="121285" y="2276856"/>
                </a:cubicBezTo>
                <a:cubicBezTo>
                  <a:pt x="120777" y="2277491"/>
                  <a:pt x="108585" y="2295398"/>
                  <a:pt x="93345" y="2324735"/>
                </a:cubicBezTo>
                <a:lnTo>
                  <a:pt x="91821" y="2327402"/>
                </a:lnTo>
                <a:lnTo>
                  <a:pt x="91186" y="2328672"/>
                </a:lnTo>
                <a:cubicBezTo>
                  <a:pt x="71247" y="2359914"/>
                  <a:pt x="45339" y="2407158"/>
                  <a:pt x="27178" y="2464562"/>
                </a:cubicBezTo>
                <a:lnTo>
                  <a:pt x="25400" y="2468118"/>
                </a:lnTo>
                <a:cubicBezTo>
                  <a:pt x="10033" y="2507107"/>
                  <a:pt x="2540" y="2549652"/>
                  <a:pt x="0" y="2591562"/>
                </a:cubicBezTo>
                <a:lnTo>
                  <a:pt x="254" y="2647823"/>
                </a:lnTo>
                <a:lnTo>
                  <a:pt x="1270" y="2620899"/>
                </a:lnTo>
                <a:lnTo>
                  <a:pt x="6477" y="2586482"/>
                </a:lnTo>
                <a:cubicBezTo>
                  <a:pt x="5842" y="2615565"/>
                  <a:pt x="8763" y="2645918"/>
                  <a:pt x="15748" y="2676652"/>
                </a:cubicBezTo>
                <a:cubicBezTo>
                  <a:pt x="12446" y="2658110"/>
                  <a:pt x="8890" y="2621026"/>
                  <a:pt x="15367" y="2568321"/>
                </a:cubicBezTo>
                <a:lnTo>
                  <a:pt x="14859" y="2577338"/>
                </a:lnTo>
                <a:lnTo>
                  <a:pt x="14351" y="2581783"/>
                </a:lnTo>
                <a:cubicBezTo>
                  <a:pt x="14351" y="2581656"/>
                  <a:pt x="17653" y="2557399"/>
                  <a:pt x="25400" y="2524633"/>
                </a:cubicBezTo>
                <a:lnTo>
                  <a:pt x="24130" y="2546858"/>
                </a:lnTo>
                <a:lnTo>
                  <a:pt x="24257" y="2558034"/>
                </a:lnTo>
                <a:lnTo>
                  <a:pt x="23622" y="2569210"/>
                </a:lnTo>
                <a:lnTo>
                  <a:pt x="22860" y="2574671"/>
                </a:lnTo>
                <a:lnTo>
                  <a:pt x="24384" y="2564130"/>
                </a:lnTo>
                <a:lnTo>
                  <a:pt x="24511" y="2566797"/>
                </a:lnTo>
                <a:cubicBezTo>
                  <a:pt x="21209" y="2596769"/>
                  <a:pt x="21717" y="2625471"/>
                  <a:pt x="28702" y="2650617"/>
                </a:cubicBezTo>
                <a:cubicBezTo>
                  <a:pt x="28702" y="2650617"/>
                  <a:pt x="28448" y="2637282"/>
                  <a:pt x="29845" y="2615185"/>
                </a:cubicBezTo>
                <a:lnTo>
                  <a:pt x="30734" y="2605533"/>
                </a:lnTo>
                <a:lnTo>
                  <a:pt x="31115" y="2599945"/>
                </a:lnTo>
                <a:lnTo>
                  <a:pt x="33020" y="2597278"/>
                </a:lnTo>
                <a:lnTo>
                  <a:pt x="34417" y="2595373"/>
                </a:lnTo>
                <a:lnTo>
                  <a:pt x="35052" y="2601469"/>
                </a:lnTo>
                <a:lnTo>
                  <a:pt x="35306" y="2603628"/>
                </a:lnTo>
                <a:lnTo>
                  <a:pt x="34925" y="2598167"/>
                </a:lnTo>
                <a:lnTo>
                  <a:pt x="34671" y="2595373"/>
                </a:lnTo>
                <a:lnTo>
                  <a:pt x="37846" y="2590420"/>
                </a:lnTo>
                <a:lnTo>
                  <a:pt x="40005" y="2587372"/>
                </a:lnTo>
                <a:lnTo>
                  <a:pt x="37084" y="2593086"/>
                </a:lnTo>
                <a:lnTo>
                  <a:pt x="35306" y="2596007"/>
                </a:lnTo>
                <a:lnTo>
                  <a:pt x="41529" y="2587117"/>
                </a:lnTo>
                <a:lnTo>
                  <a:pt x="50419" y="2571497"/>
                </a:lnTo>
                <a:lnTo>
                  <a:pt x="50419" y="2582038"/>
                </a:lnTo>
                <a:lnTo>
                  <a:pt x="51181" y="2574672"/>
                </a:lnTo>
                <a:lnTo>
                  <a:pt x="52578" y="2567814"/>
                </a:lnTo>
                <a:lnTo>
                  <a:pt x="54102" y="2564893"/>
                </a:lnTo>
                <a:lnTo>
                  <a:pt x="54991" y="2563369"/>
                </a:lnTo>
                <a:lnTo>
                  <a:pt x="57658" y="2558924"/>
                </a:lnTo>
                <a:lnTo>
                  <a:pt x="59055" y="2556511"/>
                </a:lnTo>
                <a:lnTo>
                  <a:pt x="57912" y="2567941"/>
                </a:lnTo>
                <a:lnTo>
                  <a:pt x="57785" y="2571751"/>
                </a:lnTo>
                <a:lnTo>
                  <a:pt x="45847" y="2597151"/>
                </a:lnTo>
                <a:lnTo>
                  <a:pt x="39878" y="2603120"/>
                </a:lnTo>
                <a:lnTo>
                  <a:pt x="48895" y="2594738"/>
                </a:lnTo>
                <a:lnTo>
                  <a:pt x="53467" y="2590547"/>
                </a:lnTo>
                <a:lnTo>
                  <a:pt x="52832" y="2593214"/>
                </a:lnTo>
                <a:lnTo>
                  <a:pt x="52578" y="2593468"/>
                </a:lnTo>
                <a:lnTo>
                  <a:pt x="52451" y="2593595"/>
                </a:lnTo>
                <a:lnTo>
                  <a:pt x="52578" y="2593468"/>
                </a:lnTo>
                <a:lnTo>
                  <a:pt x="52705" y="2593341"/>
                </a:lnTo>
                <a:lnTo>
                  <a:pt x="52197" y="2595754"/>
                </a:lnTo>
                <a:lnTo>
                  <a:pt x="46101" y="2603247"/>
                </a:lnTo>
                <a:lnTo>
                  <a:pt x="49911" y="2598802"/>
                </a:lnTo>
                <a:lnTo>
                  <a:pt x="52070" y="2596643"/>
                </a:lnTo>
                <a:lnTo>
                  <a:pt x="49149" y="2608962"/>
                </a:lnTo>
                <a:lnTo>
                  <a:pt x="50800" y="2603628"/>
                </a:lnTo>
                <a:lnTo>
                  <a:pt x="53594" y="2595246"/>
                </a:lnTo>
                <a:lnTo>
                  <a:pt x="54229" y="2594357"/>
                </a:lnTo>
                <a:lnTo>
                  <a:pt x="54610" y="2593976"/>
                </a:lnTo>
                <a:lnTo>
                  <a:pt x="52832" y="2602231"/>
                </a:lnTo>
                <a:lnTo>
                  <a:pt x="55372" y="2592832"/>
                </a:lnTo>
                <a:lnTo>
                  <a:pt x="57404" y="2590928"/>
                </a:lnTo>
                <a:lnTo>
                  <a:pt x="58166" y="2590038"/>
                </a:lnTo>
                <a:lnTo>
                  <a:pt x="37338" y="2683510"/>
                </a:lnTo>
                <a:lnTo>
                  <a:pt x="50673" y="2638806"/>
                </a:lnTo>
                <a:lnTo>
                  <a:pt x="67056" y="2579243"/>
                </a:lnTo>
                <a:lnTo>
                  <a:pt x="85344" y="2552954"/>
                </a:lnTo>
                <a:cubicBezTo>
                  <a:pt x="141605" y="2471547"/>
                  <a:pt x="136906" y="2371725"/>
                  <a:pt x="130683" y="2325624"/>
                </a:cubicBezTo>
                <a:lnTo>
                  <a:pt x="133477" y="2314067"/>
                </a:lnTo>
                <a:lnTo>
                  <a:pt x="133985" y="2308987"/>
                </a:lnTo>
                <a:cubicBezTo>
                  <a:pt x="151765" y="2452370"/>
                  <a:pt x="84455" y="2575941"/>
                  <a:pt x="84455" y="2575941"/>
                </a:cubicBezTo>
                <a:cubicBezTo>
                  <a:pt x="107569" y="2537079"/>
                  <a:pt x="121793" y="2498852"/>
                  <a:pt x="130302" y="2463419"/>
                </a:cubicBezTo>
                <a:cubicBezTo>
                  <a:pt x="122047" y="2499614"/>
                  <a:pt x="110363" y="2529586"/>
                  <a:pt x="89154" y="2571877"/>
                </a:cubicBezTo>
                <a:lnTo>
                  <a:pt x="79502" y="2584323"/>
                </a:lnTo>
                <a:lnTo>
                  <a:pt x="89154" y="2572385"/>
                </a:lnTo>
                <a:lnTo>
                  <a:pt x="93599" y="2566543"/>
                </a:lnTo>
                <a:lnTo>
                  <a:pt x="85217" y="2582291"/>
                </a:lnTo>
                <a:lnTo>
                  <a:pt x="93345" y="2568575"/>
                </a:lnTo>
                <a:lnTo>
                  <a:pt x="97409" y="2561590"/>
                </a:lnTo>
                <a:cubicBezTo>
                  <a:pt x="195199" y="2428875"/>
                  <a:pt x="141478" y="2302383"/>
                  <a:pt x="130302" y="2279523"/>
                </a:cubicBezTo>
                <a:lnTo>
                  <a:pt x="129159" y="2275205"/>
                </a:lnTo>
                <a:lnTo>
                  <a:pt x="128651" y="2273300"/>
                </a:lnTo>
                <a:cubicBezTo>
                  <a:pt x="138557" y="2221611"/>
                  <a:pt x="144653" y="2131695"/>
                  <a:pt x="119380" y="1993138"/>
                </a:cubicBezTo>
                <a:cubicBezTo>
                  <a:pt x="85471" y="1808099"/>
                  <a:pt x="144272" y="1540002"/>
                  <a:pt x="212598" y="1364361"/>
                </a:cubicBezTo>
                <a:lnTo>
                  <a:pt x="212217" y="1401191"/>
                </a:lnTo>
                <a:lnTo>
                  <a:pt x="213995" y="1454531"/>
                </a:lnTo>
                <a:cubicBezTo>
                  <a:pt x="226822" y="1663065"/>
                  <a:pt x="294132" y="1891665"/>
                  <a:pt x="318516" y="2061210"/>
                </a:cubicBezTo>
                <a:lnTo>
                  <a:pt x="318135" y="2066671"/>
                </a:lnTo>
                <a:lnTo>
                  <a:pt x="318135" y="2075815"/>
                </a:lnTo>
                <a:lnTo>
                  <a:pt x="320929" y="2113661"/>
                </a:lnTo>
                <a:cubicBezTo>
                  <a:pt x="322072" y="2121281"/>
                  <a:pt x="323215" y="2129663"/>
                  <a:pt x="324866" y="2138553"/>
                </a:cubicBezTo>
                <a:lnTo>
                  <a:pt x="326263" y="2143633"/>
                </a:lnTo>
                <a:lnTo>
                  <a:pt x="327025" y="2146300"/>
                </a:lnTo>
                <a:lnTo>
                  <a:pt x="327025" y="2147824"/>
                </a:lnTo>
                <a:lnTo>
                  <a:pt x="323850" y="2215007"/>
                </a:lnTo>
                <a:cubicBezTo>
                  <a:pt x="309245" y="2308606"/>
                  <a:pt x="281305" y="2467991"/>
                  <a:pt x="256032" y="2608580"/>
                </a:cubicBezTo>
                <a:lnTo>
                  <a:pt x="254000" y="2613787"/>
                </a:lnTo>
                <a:lnTo>
                  <a:pt x="251968" y="2622804"/>
                </a:lnTo>
                <a:lnTo>
                  <a:pt x="245491" y="2662682"/>
                </a:lnTo>
                <a:lnTo>
                  <a:pt x="244856" y="2669667"/>
                </a:lnTo>
                <a:cubicBezTo>
                  <a:pt x="231267" y="2743581"/>
                  <a:pt x="219456" y="2808097"/>
                  <a:pt x="212090" y="2847975"/>
                </a:cubicBezTo>
                <a:cubicBezTo>
                  <a:pt x="211455" y="2848356"/>
                  <a:pt x="207010" y="2862453"/>
                  <a:pt x="203200" y="2883535"/>
                </a:cubicBezTo>
                <a:lnTo>
                  <a:pt x="202184" y="2890012"/>
                </a:lnTo>
                <a:lnTo>
                  <a:pt x="201676" y="2893187"/>
                </a:lnTo>
                <a:cubicBezTo>
                  <a:pt x="172466" y="3005836"/>
                  <a:pt x="113157" y="3130550"/>
                  <a:pt x="71247" y="3189224"/>
                </a:cubicBezTo>
                <a:cubicBezTo>
                  <a:pt x="35814" y="3239262"/>
                  <a:pt x="10033" y="3368802"/>
                  <a:pt x="10033" y="3442589"/>
                </a:cubicBezTo>
                <a:cubicBezTo>
                  <a:pt x="10033" y="3467481"/>
                  <a:pt x="12827" y="3485896"/>
                  <a:pt x="19177" y="3493389"/>
                </a:cubicBezTo>
                <a:cubicBezTo>
                  <a:pt x="40386" y="3518154"/>
                  <a:pt x="172466" y="3585845"/>
                  <a:pt x="329057" y="3603244"/>
                </a:cubicBezTo>
                <a:lnTo>
                  <a:pt x="374523" y="3607435"/>
                </a:lnTo>
                <a:lnTo>
                  <a:pt x="374523" y="3606800"/>
                </a:lnTo>
                <a:lnTo>
                  <a:pt x="393192" y="3607308"/>
                </a:lnTo>
                <a:lnTo>
                  <a:pt x="402590" y="3607308"/>
                </a:lnTo>
                <a:lnTo>
                  <a:pt x="402590" y="3607054"/>
                </a:lnTo>
                <a:lnTo>
                  <a:pt x="411988" y="3607308"/>
                </a:lnTo>
                <a:lnTo>
                  <a:pt x="416687" y="3607181"/>
                </a:lnTo>
                <a:cubicBezTo>
                  <a:pt x="466471" y="3605657"/>
                  <a:pt x="505460" y="3603244"/>
                  <a:pt x="535559" y="3598926"/>
                </a:cubicBezTo>
                <a:lnTo>
                  <a:pt x="538226" y="3598418"/>
                </a:lnTo>
                <a:lnTo>
                  <a:pt x="556768" y="3595497"/>
                </a:lnTo>
                <a:lnTo>
                  <a:pt x="564642" y="3593338"/>
                </a:lnTo>
                <a:lnTo>
                  <a:pt x="567817" y="3592830"/>
                </a:lnTo>
                <a:cubicBezTo>
                  <a:pt x="590169" y="3586988"/>
                  <a:pt x="604393" y="3578859"/>
                  <a:pt x="612521" y="3568319"/>
                </a:cubicBezTo>
                <a:lnTo>
                  <a:pt x="617347" y="3560190"/>
                </a:lnTo>
                <a:lnTo>
                  <a:pt x="618617" y="3555745"/>
                </a:lnTo>
                <a:lnTo>
                  <a:pt x="618871" y="3554094"/>
                </a:lnTo>
                <a:lnTo>
                  <a:pt x="619125" y="3553205"/>
                </a:lnTo>
                <a:lnTo>
                  <a:pt x="620649" y="3544315"/>
                </a:lnTo>
                <a:lnTo>
                  <a:pt x="620268" y="3539235"/>
                </a:lnTo>
                <a:lnTo>
                  <a:pt x="620395" y="3538727"/>
                </a:lnTo>
                <a:lnTo>
                  <a:pt x="620268" y="3538346"/>
                </a:lnTo>
                <a:lnTo>
                  <a:pt x="618871" y="3527170"/>
                </a:lnTo>
                <a:lnTo>
                  <a:pt x="617601" y="3521201"/>
                </a:lnTo>
                <a:lnTo>
                  <a:pt x="616839" y="3518153"/>
                </a:lnTo>
                <a:lnTo>
                  <a:pt x="616458" y="3516375"/>
                </a:lnTo>
                <a:lnTo>
                  <a:pt x="612902" y="3504437"/>
                </a:lnTo>
                <a:lnTo>
                  <a:pt x="610362" y="3497960"/>
                </a:lnTo>
                <a:lnTo>
                  <a:pt x="609981" y="3496690"/>
                </a:lnTo>
                <a:cubicBezTo>
                  <a:pt x="590169" y="3444366"/>
                  <a:pt x="573151" y="3389755"/>
                  <a:pt x="574294" y="3304411"/>
                </a:cubicBezTo>
                <a:cubicBezTo>
                  <a:pt x="574802" y="3253484"/>
                  <a:pt x="581787" y="3191128"/>
                  <a:pt x="598678" y="3112007"/>
                </a:cubicBezTo>
                <a:cubicBezTo>
                  <a:pt x="626110" y="2983355"/>
                  <a:pt x="653796" y="2864357"/>
                  <a:pt x="710057" y="2777235"/>
                </a:cubicBezTo>
                <a:lnTo>
                  <a:pt x="714629" y="2769107"/>
                </a:lnTo>
                <a:lnTo>
                  <a:pt x="754634" y="2720847"/>
                </a:lnTo>
                <a:lnTo>
                  <a:pt x="779653" y="2701161"/>
                </a:lnTo>
                <a:lnTo>
                  <a:pt x="781812" y="2699891"/>
                </a:lnTo>
                <a:lnTo>
                  <a:pt x="800608" y="2687318"/>
                </a:lnTo>
                <a:lnTo>
                  <a:pt x="806323" y="2682873"/>
                </a:lnTo>
                <a:lnTo>
                  <a:pt x="809879" y="2679952"/>
                </a:lnTo>
                <a:lnTo>
                  <a:pt x="811276" y="2678809"/>
                </a:lnTo>
                <a:lnTo>
                  <a:pt x="863092" y="2654806"/>
                </a:lnTo>
                <a:lnTo>
                  <a:pt x="863092" y="2657854"/>
                </a:lnTo>
                <a:cubicBezTo>
                  <a:pt x="863092" y="2657854"/>
                  <a:pt x="871728" y="2680714"/>
                  <a:pt x="883666" y="2715766"/>
                </a:cubicBezTo>
                <a:cubicBezTo>
                  <a:pt x="884936" y="2722243"/>
                  <a:pt x="887857" y="2734562"/>
                  <a:pt x="893318" y="2750310"/>
                </a:cubicBezTo>
                <a:lnTo>
                  <a:pt x="897763" y="2762503"/>
                </a:lnTo>
                <a:lnTo>
                  <a:pt x="900557" y="2769107"/>
                </a:lnTo>
                <a:lnTo>
                  <a:pt x="902081" y="2772155"/>
                </a:lnTo>
                <a:cubicBezTo>
                  <a:pt x="927481" y="2853689"/>
                  <a:pt x="955167" y="2960496"/>
                  <a:pt x="953135" y="3029711"/>
                </a:cubicBezTo>
                <a:cubicBezTo>
                  <a:pt x="947547" y="3153663"/>
                  <a:pt x="930656" y="3502405"/>
                  <a:pt x="1024255" y="3607434"/>
                </a:cubicBezTo>
                <a:cubicBezTo>
                  <a:pt x="1024255" y="3607434"/>
                  <a:pt x="1122172" y="3624579"/>
                  <a:pt x="1230757" y="3628770"/>
                </a:cubicBezTo>
                <a:lnTo>
                  <a:pt x="1248791" y="3629532"/>
                </a:lnTo>
                <a:lnTo>
                  <a:pt x="1257681" y="3629659"/>
                </a:lnTo>
                <a:lnTo>
                  <a:pt x="1257681" y="3629278"/>
                </a:lnTo>
                <a:lnTo>
                  <a:pt x="1364361" y="3625087"/>
                </a:lnTo>
                <a:lnTo>
                  <a:pt x="1364488" y="3625722"/>
                </a:lnTo>
                <a:lnTo>
                  <a:pt x="1372870" y="3624706"/>
                </a:lnTo>
                <a:lnTo>
                  <a:pt x="1376934" y="3624071"/>
                </a:lnTo>
                <a:lnTo>
                  <a:pt x="1376934" y="3623436"/>
                </a:lnTo>
                <a:lnTo>
                  <a:pt x="1376934" y="3623182"/>
                </a:lnTo>
                <a:lnTo>
                  <a:pt x="1448308" y="3607180"/>
                </a:lnTo>
                <a:cubicBezTo>
                  <a:pt x="1448308" y="3607180"/>
                  <a:pt x="1478534" y="3601973"/>
                  <a:pt x="1470279" y="3551554"/>
                </a:cubicBezTo>
                <a:lnTo>
                  <a:pt x="1470279" y="3551554"/>
                </a:lnTo>
                <a:lnTo>
                  <a:pt x="1471422" y="3552951"/>
                </a:lnTo>
                <a:cubicBezTo>
                  <a:pt x="1469898" y="3543045"/>
                  <a:pt x="1466850" y="3530853"/>
                  <a:pt x="1461389" y="3516502"/>
                </a:cubicBezTo>
                <a:lnTo>
                  <a:pt x="1459992" y="3513581"/>
                </a:lnTo>
                <a:lnTo>
                  <a:pt x="1459103" y="3512057"/>
                </a:lnTo>
                <a:lnTo>
                  <a:pt x="1457833" y="3508374"/>
                </a:lnTo>
                <a:cubicBezTo>
                  <a:pt x="1429512" y="3439540"/>
                  <a:pt x="1341501" y="3301237"/>
                  <a:pt x="1317244" y="3110991"/>
                </a:cubicBezTo>
                <a:lnTo>
                  <a:pt x="1312799" y="3065906"/>
                </a:lnTo>
                <a:cubicBezTo>
                  <a:pt x="1312418" y="3059302"/>
                  <a:pt x="1312291" y="3052698"/>
                  <a:pt x="1312037" y="3046221"/>
                </a:cubicBezTo>
                <a:lnTo>
                  <a:pt x="1311275" y="3027044"/>
                </a:lnTo>
                <a:lnTo>
                  <a:pt x="1311148" y="3017392"/>
                </a:lnTo>
                <a:cubicBezTo>
                  <a:pt x="1311148" y="3000755"/>
                  <a:pt x="1311529" y="2983864"/>
                  <a:pt x="1312672" y="2966592"/>
                </a:cubicBezTo>
                <a:lnTo>
                  <a:pt x="1319657" y="2903092"/>
                </a:lnTo>
                <a:lnTo>
                  <a:pt x="1320927" y="2895091"/>
                </a:lnTo>
                <a:lnTo>
                  <a:pt x="1322578" y="2890138"/>
                </a:lnTo>
                <a:lnTo>
                  <a:pt x="1323340" y="2887852"/>
                </a:lnTo>
                <a:lnTo>
                  <a:pt x="1325626" y="2877565"/>
                </a:lnTo>
                <a:lnTo>
                  <a:pt x="1326896" y="2865373"/>
                </a:lnTo>
                <a:lnTo>
                  <a:pt x="1326896" y="2861690"/>
                </a:lnTo>
                <a:lnTo>
                  <a:pt x="1326896" y="2856737"/>
                </a:lnTo>
                <a:cubicBezTo>
                  <a:pt x="1341628" y="2772536"/>
                  <a:pt x="1359154" y="2704591"/>
                  <a:pt x="1376680" y="2650743"/>
                </a:cubicBezTo>
                <a:lnTo>
                  <a:pt x="1380744" y="2638932"/>
                </a:lnTo>
                <a:lnTo>
                  <a:pt x="1381887" y="2634741"/>
                </a:lnTo>
                <a:cubicBezTo>
                  <a:pt x="1394460" y="2597911"/>
                  <a:pt x="1406525" y="2568701"/>
                  <a:pt x="1416939" y="2546222"/>
                </a:cubicBezTo>
                <a:lnTo>
                  <a:pt x="1444879" y="2492882"/>
                </a:lnTo>
                <a:lnTo>
                  <a:pt x="1448308" y="2488056"/>
                </a:lnTo>
                <a:lnTo>
                  <a:pt x="1448308" y="2485008"/>
                </a:lnTo>
                <a:cubicBezTo>
                  <a:pt x="1448308" y="2485008"/>
                  <a:pt x="1476248" y="2496819"/>
                  <a:pt x="1529842" y="2510535"/>
                </a:cubicBezTo>
                <a:cubicBezTo>
                  <a:pt x="1601978" y="2528569"/>
                  <a:pt x="1720850" y="2549651"/>
                  <a:pt x="1881124" y="2549651"/>
                </a:cubicBezTo>
                <a:cubicBezTo>
                  <a:pt x="1984375" y="2549651"/>
                  <a:pt x="2104898" y="2540888"/>
                  <a:pt x="2241169" y="2517012"/>
                </a:cubicBezTo>
                <a:lnTo>
                  <a:pt x="2241169" y="2517012"/>
                </a:lnTo>
                <a:lnTo>
                  <a:pt x="2233295" y="2518663"/>
                </a:lnTo>
                <a:lnTo>
                  <a:pt x="2229993" y="2519298"/>
                </a:lnTo>
                <a:lnTo>
                  <a:pt x="2239264" y="2518028"/>
                </a:lnTo>
                <a:lnTo>
                  <a:pt x="2254631" y="2514853"/>
                </a:lnTo>
                <a:cubicBezTo>
                  <a:pt x="2374392" y="2493009"/>
                  <a:pt x="2506091" y="2459481"/>
                  <a:pt x="2648839" y="2409824"/>
                </a:cubicBezTo>
                <a:lnTo>
                  <a:pt x="2652522" y="2408935"/>
                </a:lnTo>
                <a:cubicBezTo>
                  <a:pt x="2652522" y="2409951"/>
                  <a:pt x="2653919" y="2526664"/>
                  <a:pt x="2685923" y="2608833"/>
                </a:cubicBezTo>
                <a:lnTo>
                  <a:pt x="2685923" y="2611373"/>
                </a:lnTo>
                <a:cubicBezTo>
                  <a:pt x="2684272" y="2626867"/>
                  <a:pt x="2675001" y="2724784"/>
                  <a:pt x="2674874" y="2856991"/>
                </a:cubicBezTo>
                <a:lnTo>
                  <a:pt x="2678303" y="3039489"/>
                </a:lnTo>
                <a:cubicBezTo>
                  <a:pt x="2678430" y="3223258"/>
                  <a:pt x="2657983" y="3432808"/>
                  <a:pt x="2645029" y="3460748"/>
                </a:cubicBezTo>
                <a:cubicBezTo>
                  <a:pt x="2637536" y="3476623"/>
                  <a:pt x="2614422" y="3524502"/>
                  <a:pt x="2612771" y="3569460"/>
                </a:cubicBezTo>
                <a:cubicBezTo>
                  <a:pt x="2610867" y="3614419"/>
                  <a:pt x="2630043" y="3656964"/>
                  <a:pt x="2706879" y="3662932"/>
                </a:cubicBezTo>
                <a:cubicBezTo>
                  <a:pt x="2758440" y="3666996"/>
                  <a:pt x="2820924" y="3668266"/>
                  <a:pt x="2883408" y="3668266"/>
                </a:cubicBezTo>
                <a:lnTo>
                  <a:pt x="2974467" y="3667504"/>
                </a:lnTo>
                <a:cubicBezTo>
                  <a:pt x="3026664" y="3665980"/>
                  <a:pt x="3074162" y="3664583"/>
                  <a:pt x="3110103" y="3663567"/>
                </a:cubicBezTo>
                <a:lnTo>
                  <a:pt x="3130804" y="3663059"/>
                </a:lnTo>
                <a:lnTo>
                  <a:pt x="3139313" y="3662805"/>
                </a:lnTo>
                <a:lnTo>
                  <a:pt x="3143758" y="3662678"/>
                </a:lnTo>
                <a:lnTo>
                  <a:pt x="3146044" y="3662678"/>
                </a:lnTo>
                <a:lnTo>
                  <a:pt x="3157728" y="3662297"/>
                </a:lnTo>
                <a:lnTo>
                  <a:pt x="3166618" y="3662297"/>
                </a:lnTo>
                <a:cubicBezTo>
                  <a:pt x="3205734" y="3662297"/>
                  <a:pt x="3233801" y="3636263"/>
                  <a:pt x="3218434" y="3586605"/>
                </a:cubicBezTo>
                <a:lnTo>
                  <a:pt x="3218434" y="3586605"/>
                </a:lnTo>
                <a:lnTo>
                  <a:pt x="3219577" y="3588510"/>
                </a:lnTo>
                <a:lnTo>
                  <a:pt x="3217418" y="3582795"/>
                </a:lnTo>
                <a:lnTo>
                  <a:pt x="3216275" y="3580128"/>
                </a:lnTo>
                <a:lnTo>
                  <a:pt x="3214497" y="3575175"/>
                </a:lnTo>
                <a:lnTo>
                  <a:pt x="3213354" y="3572254"/>
                </a:lnTo>
                <a:lnTo>
                  <a:pt x="3206115" y="3556760"/>
                </a:lnTo>
                <a:lnTo>
                  <a:pt x="3196844" y="3541901"/>
                </a:lnTo>
                <a:lnTo>
                  <a:pt x="3187192" y="3528566"/>
                </a:lnTo>
                <a:cubicBezTo>
                  <a:pt x="3121660" y="3440809"/>
                  <a:pt x="3076702" y="3384929"/>
                  <a:pt x="3082163" y="3197731"/>
                </a:cubicBezTo>
                <a:lnTo>
                  <a:pt x="3084830" y="3154932"/>
                </a:lnTo>
                <a:cubicBezTo>
                  <a:pt x="3084830" y="3153027"/>
                  <a:pt x="3085084" y="3150995"/>
                  <a:pt x="3085338" y="3149217"/>
                </a:cubicBezTo>
                <a:lnTo>
                  <a:pt x="3089910" y="3107307"/>
                </a:lnTo>
                <a:cubicBezTo>
                  <a:pt x="3107309" y="2972433"/>
                  <a:pt x="3151759" y="2806063"/>
                  <a:pt x="3203702" y="2686429"/>
                </a:cubicBezTo>
                <a:lnTo>
                  <a:pt x="3205099" y="2683762"/>
                </a:lnTo>
                <a:lnTo>
                  <a:pt x="3205099" y="2683508"/>
                </a:lnTo>
                <a:lnTo>
                  <a:pt x="3204845" y="2683381"/>
                </a:lnTo>
                <a:lnTo>
                  <a:pt x="3238373" y="2616200"/>
                </a:lnTo>
                <a:cubicBezTo>
                  <a:pt x="3239389" y="2614422"/>
                  <a:pt x="3240151" y="2613406"/>
                  <a:pt x="3240151" y="2613406"/>
                </a:cubicBezTo>
                <a:lnTo>
                  <a:pt x="3266948" y="2572004"/>
                </a:lnTo>
                <a:lnTo>
                  <a:pt x="3268345" y="2570099"/>
                </a:lnTo>
                <a:lnTo>
                  <a:pt x="3269488" y="2572893"/>
                </a:lnTo>
                <a:lnTo>
                  <a:pt x="3269996" y="2574290"/>
                </a:lnTo>
                <a:lnTo>
                  <a:pt x="3268345" y="2576830"/>
                </a:lnTo>
                <a:lnTo>
                  <a:pt x="3274695" y="2586736"/>
                </a:lnTo>
                <a:cubicBezTo>
                  <a:pt x="3287903" y="2617343"/>
                  <a:pt x="3313049" y="2648204"/>
                  <a:pt x="3343656" y="2677668"/>
                </a:cubicBezTo>
                <a:lnTo>
                  <a:pt x="3420618" y="2743581"/>
                </a:lnTo>
                <a:cubicBezTo>
                  <a:pt x="3475101" y="2784475"/>
                  <a:pt x="3527933" y="2818511"/>
                  <a:pt x="3552698" y="2838069"/>
                </a:cubicBezTo>
                <a:cubicBezTo>
                  <a:pt x="3610229" y="2883281"/>
                  <a:pt x="3687953" y="2963164"/>
                  <a:pt x="3667760" y="3075940"/>
                </a:cubicBezTo>
                <a:lnTo>
                  <a:pt x="3665093" y="3093974"/>
                </a:lnTo>
                <a:lnTo>
                  <a:pt x="3663823" y="3105150"/>
                </a:lnTo>
                <a:cubicBezTo>
                  <a:pt x="3650361" y="3227451"/>
                  <a:pt x="3664076" y="3446526"/>
                  <a:pt x="3650234" y="3498088"/>
                </a:cubicBezTo>
                <a:cubicBezTo>
                  <a:pt x="3635248" y="3553968"/>
                  <a:pt x="3575304" y="3660394"/>
                  <a:pt x="3712844" y="3667760"/>
                </a:cubicBezTo>
                <a:lnTo>
                  <a:pt x="3729990" y="3668522"/>
                </a:lnTo>
                <a:lnTo>
                  <a:pt x="3739261" y="3668649"/>
                </a:lnTo>
                <a:lnTo>
                  <a:pt x="3768217" y="3668649"/>
                </a:lnTo>
                <a:cubicBezTo>
                  <a:pt x="3825367" y="3667887"/>
                  <a:pt x="3894074" y="3662807"/>
                  <a:pt x="3960241" y="3655949"/>
                </a:cubicBezTo>
                <a:lnTo>
                  <a:pt x="3962273" y="3655695"/>
                </a:lnTo>
                <a:lnTo>
                  <a:pt x="3962273" y="3655949"/>
                </a:lnTo>
                <a:lnTo>
                  <a:pt x="3993642" y="3652520"/>
                </a:lnTo>
                <a:lnTo>
                  <a:pt x="3993642" y="3652139"/>
                </a:lnTo>
                <a:lnTo>
                  <a:pt x="4092701" y="3638677"/>
                </a:lnTo>
                <a:lnTo>
                  <a:pt x="4092701" y="3639185"/>
                </a:lnTo>
                <a:lnTo>
                  <a:pt x="4138167" y="3631184"/>
                </a:lnTo>
                <a:cubicBezTo>
                  <a:pt x="4163821" y="3626612"/>
                  <a:pt x="4184776" y="3622040"/>
                  <a:pt x="4198111" y="3618103"/>
                </a:cubicBezTo>
                <a:cubicBezTo>
                  <a:pt x="4230496" y="3608197"/>
                  <a:pt x="4234687" y="3575558"/>
                  <a:pt x="4224019" y="3535807"/>
                </a:cubicBezTo>
                <a:lnTo>
                  <a:pt x="4224019" y="3535807"/>
                </a:lnTo>
                <a:lnTo>
                  <a:pt x="4226432" y="3538601"/>
                </a:lnTo>
                <a:lnTo>
                  <a:pt x="4227322" y="3540379"/>
                </a:lnTo>
                <a:lnTo>
                  <a:pt x="4222115" y="3521837"/>
                </a:lnTo>
                <a:lnTo>
                  <a:pt x="4218305" y="3512058"/>
                </a:lnTo>
                <a:lnTo>
                  <a:pt x="4214749" y="3507741"/>
                </a:lnTo>
                <a:lnTo>
                  <a:pt x="4213098" y="3505328"/>
                </a:lnTo>
                <a:cubicBezTo>
                  <a:pt x="4196715" y="3466974"/>
                  <a:pt x="4170553" y="3425953"/>
                  <a:pt x="4142994" y="3394456"/>
                </a:cubicBezTo>
                <a:cubicBezTo>
                  <a:pt x="4077970" y="3319907"/>
                  <a:pt x="4053078" y="3040380"/>
                  <a:pt x="4037965" y="2883408"/>
                </a:cubicBezTo>
                <a:cubicBezTo>
                  <a:pt x="4022979" y="2726309"/>
                  <a:pt x="4108450" y="2540508"/>
                  <a:pt x="4005834" y="2378202"/>
                </a:cubicBezTo>
                <a:cubicBezTo>
                  <a:pt x="3929634" y="2257425"/>
                  <a:pt x="3709416" y="2153412"/>
                  <a:pt x="3678047" y="2030984"/>
                </a:cubicBezTo>
                <a:lnTo>
                  <a:pt x="3668014" y="1971675"/>
                </a:lnTo>
                <a:lnTo>
                  <a:pt x="3667887" y="1969516"/>
                </a:lnTo>
                <a:lnTo>
                  <a:pt x="3681349" y="1952625"/>
                </a:lnTo>
                <a:lnTo>
                  <a:pt x="3687953" y="1943862"/>
                </a:lnTo>
                <a:lnTo>
                  <a:pt x="3690366" y="1940560"/>
                </a:lnTo>
                <a:lnTo>
                  <a:pt x="3691636" y="1939036"/>
                </a:lnTo>
                <a:lnTo>
                  <a:pt x="3734562" y="1861439"/>
                </a:lnTo>
                <a:cubicBezTo>
                  <a:pt x="3758565" y="1803654"/>
                  <a:pt x="3767709" y="1744981"/>
                  <a:pt x="3775075" y="1688211"/>
                </a:cubicBezTo>
                <a:lnTo>
                  <a:pt x="3778377" y="1666113"/>
                </a:lnTo>
                <a:cubicBezTo>
                  <a:pt x="3783838" y="1633093"/>
                  <a:pt x="3789680" y="1603375"/>
                  <a:pt x="3797681" y="1579118"/>
                </a:cubicBezTo>
                <a:lnTo>
                  <a:pt x="3801872" y="1567434"/>
                </a:lnTo>
                <a:lnTo>
                  <a:pt x="3806443" y="1557909"/>
                </a:lnTo>
                <a:lnTo>
                  <a:pt x="3810888" y="1549273"/>
                </a:lnTo>
                <a:lnTo>
                  <a:pt x="3812793" y="1546352"/>
                </a:lnTo>
                <a:lnTo>
                  <a:pt x="3815460" y="1542669"/>
                </a:lnTo>
                <a:lnTo>
                  <a:pt x="3826636" y="1529461"/>
                </a:lnTo>
                <a:lnTo>
                  <a:pt x="3833748" y="1525016"/>
                </a:lnTo>
                <a:lnTo>
                  <a:pt x="3838066" y="1522476"/>
                </a:lnTo>
                <a:lnTo>
                  <a:pt x="3840352" y="1521460"/>
                </a:lnTo>
                <a:lnTo>
                  <a:pt x="3865498" y="1516380"/>
                </a:lnTo>
                <a:cubicBezTo>
                  <a:pt x="3872610" y="1516380"/>
                  <a:pt x="3880357" y="1517396"/>
                  <a:pt x="3888866" y="1519555"/>
                </a:cubicBezTo>
                <a:lnTo>
                  <a:pt x="3926712" y="1542161"/>
                </a:lnTo>
                <a:cubicBezTo>
                  <a:pt x="3926712" y="1542161"/>
                  <a:pt x="3965828" y="1562481"/>
                  <a:pt x="4001516" y="1564005"/>
                </a:cubicBezTo>
                <a:lnTo>
                  <a:pt x="4010151" y="1567942"/>
                </a:lnTo>
                <a:lnTo>
                  <a:pt x="4015740" y="1569720"/>
                </a:lnTo>
                <a:lnTo>
                  <a:pt x="4046347" y="1573657"/>
                </a:lnTo>
                <a:cubicBezTo>
                  <a:pt x="4046347" y="1573657"/>
                  <a:pt x="4055237" y="1593723"/>
                  <a:pt x="4118991" y="1593723"/>
                </a:cubicBezTo>
                <a:lnTo>
                  <a:pt x="4121785" y="1593723"/>
                </a:lnTo>
                <a:cubicBezTo>
                  <a:pt x="4123944" y="1595501"/>
                  <a:pt x="4187190" y="1667510"/>
                  <a:pt x="4231131" y="1682496"/>
                </a:cubicBezTo>
                <a:lnTo>
                  <a:pt x="4241037" y="1683385"/>
                </a:lnTo>
                <a:cubicBezTo>
                  <a:pt x="4264532" y="1683385"/>
                  <a:pt x="4268469" y="1660398"/>
                  <a:pt x="4268469" y="1660398"/>
                </a:cubicBezTo>
                <a:lnTo>
                  <a:pt x="4271263" y="1662684"/>
                </a:lnTo>
                <a:lnTo>
                  <a:pt x="4272153" y="1663446"/>
                </a:lnTo>
                <a:lnTo>
                  <a:pt x="4273168" y="1664208"/>
                </a:lnTo>
                <a:lnTo>
                  <a:pt x="4277486" y="1667637"/>
                </a:lnTo>
                <a:lnTo>
                  <a:pt x="4282693" y="1671447"/>
                </a:lnTo>
                <a:lnTo>
                  <a:pt x="4284217" y="1672590"/>
                </a:lnTo>
                <a:lnTo>
                  <a:pt x="4293996" y="1679575"/>
                </a:lnTo>
                <a:lnTo>
                  <a:pt x="4300473" y="1683893"/>
                </a:lnTo>
                <a:lnTo>
                  <a:pt x="4303013" y="1685671"/>
                </a:lnTo>
                <a:lnTo>
                  <a:pt x="4304410" y="1686433"/>
                </a:lnTo>
                <a:lnTo>
                  <a:pt x="4315840" y="1694053"/>
                </a:lnTo>
                <a:lnTo>
                  <a:pt x="4322698" y="1698117"/>
                </a:lnTo>
                <a:lnTo>
                  <a:pt x="4327778" y="1701292"/>
                </a:lnTo>
                <a:lnTo>
                  <a:pt x="4345685" y="1711833"/>
                </a:lnTo>
                <a:lnTo>
                  <a:pt x="4354194" y="1716532"/>
                </a:lnTo>
                <a:lnTo>
                  <a:pt x="4358131" y="1718818"/>
                </a:lnTo>
                <a:lnTo>
                  <a:pt x="4394707" y="1737233"/>
                </a:lnTo>
                <a:cubicBezTo>
                  <a:pt x="4398136" y="1738884"/>
                  <a:pt x="4401819" y="1740535"/>
                  <a:pt x="4405375" y="1742186"/>
                </a:cubicBezTo>
                <a:lnTo>
                  <a:pt x="4436617" y="1755775"/>
                </a:lnTo>
                <a:cubicBezTo>
                  <a:pt x="4440935" y="1757553"/>
                  <a:pt x="4444999" y="1759331"/>
                  <a:pt x="4449444" y="1761109"/>
                </a:cubicBezTo>
                <a:lnTo>
                  <a:pt x="4496688" y="1778381"/>
                </a:lnTo>
                <a:cubicBezTo>
                  <a:pt x="4496942" y="1778508"/>
                  <a:pt x="4497197" y="1778635"/>
                  <a:pt x="4497450" y="1778635"/>
                </a:cubicBezTo>
                <a:lnTo>
                  <a:pt x="4568062" y="1799209"/>
                </a:lnTo>
                <a:cubicBezTo>
                  <a:pt x="4572634" y="1860931"/>
                  <a:pt x="4574920" y="1961769"/>
                  <a:pt x="4559807" y="2089404"/>
                </a:cubicBezTo>
                <a:cubicBezTo>
                  <a:pt x="4551934" y="2156079"/>
                  <a:pt x="4539742" y="2229104"/>
                  <a:pt x="4520692" y="2308098"/>
                </a:cubicBezTo>
                <a:cubicBezTo>
                  <a:pt x="4437634" y="2648331"/>
                  <a:pt x="4425315" y="3051303"/>
                  <a:pt x="4520692" y="3282316"/>
                </a:cubicBezTo>
                <a:cubicBezTo>
                  <a:pt x="4615688" y="3513456"/>
                  <a:pt x="4830445" y="3650869"/>
                  <a:pt x="5054473" y="3650869"/>
                </a:cubicBezTo>
                <a:cubicBezTo>
                  <a:pt x="5278500" y="3650869"/>
                  <a:pt x="5352542" y="3513455"/>
                  <a:pt x="5372226" y="3482213"/>
                </a:cubicBezTo>
                <a:cubicBezTo>
                  <a:pt x="5392166" y="3451098"/>
                  <a:pt x="5409056" y="3401060"/>
                  <a:pt x="5436616" y="3397885"/>
                </a:cubicBezTo>
                <a:lnTo>
                  <a:pt x="5450205" y="3390011"/>
                </a:lnTo>
                <a:lnTo>
                  <a:pt x="5451094" y="3380613"/>
                </a:lnTo>
                <a:lnTo>
                  <a:pt x="5451094" y="3374644"/>
                </a:lnTo>
                <a:lnTo>
                  <a:pt x="5451094" y="3374644"/>
                </a:lnTo>
                <a:cubicBezTo>
                  <a:pt x="5449189" y="3353308"/>
                  <a:pt x="5427091" y="3324479"/>
                  <a:pt x="5373624" y="3321685"/>
                </a:cubicBezTo>
                <a:lnTo>
                  <a:pt x="5336920" y="3317875"/>
                </a:lnTo>
                <a:cubicBezTo>
                  <a:pt x="5279262" y="3309366"/>
                  <a:pt x="5252719" y="3289173"/>
                  <a:pt x="5230875" y="3259074"/>
                </a:cubicBezTo>
                <a:cubicBezTo>
                  <a:pt x="5223129" y="3248406"/>
                  <a:pt x="5211063" y="3243199"/>
                  <a:pt x="5198998" y="3243199"/>
                </a:cubicBezTo>
                <a:cubicBezTo>
                  <a:pt x="5170550" y="3243199"/>
                  <a:pt x="5141594" y="3271901"/>
                  <a:pt x="5166359" y="3324606"/>
                </a:cubicBezTo>
                <a:cubicBezTo>
                  <a:pt x="5198871" y="3393441"/>
                  <a:pt x="5166486" y="3447797"/>
                  <a:pt x="5099811" y="3447797"/>
                </a:cubicBezTo>
                <a:lnTo>
                  <a:pt x="5088381" y="3446526"/>
                </a:lnTo>
                <a:cubicBezTo>
                  <a:pt x="5070601" y="3443860"/>
                  <a:pt x="5043042" y="3437763"/>
                  <a:pt x="5010911" y="3426714"/>
                </a:cubicBezTo>
                <a:lnTo>
                  <a:pt x="4964937" y="3407664"/>
                </a:lnTo>
                <a:cubicBezTo>
                  <a:pt x="4928361" y="3390519"/>
                  <a:pt x="4889626" y="3366517"/>
                  <a:pt x="4854701" y="3333243"/>
                </a:cubicBezTo>
                <a:lnTo>
                  <a:pt x="4827397" y="3304160"/>
                </a:lnTo>
                <a:cubicBezTo>
                  <a:pt x="4787518" y="3257043"/>
                  <a:pt x="4756023" y="3195067"/>
                  <a:pt x="4744466" y="3113914"/>
                </a:cubicBezTo>
                <a:lnTo>
                  <a:pt x="4739767" y="3067305"/>
                </a:lnTo>
                <a:cubicBezTo>
                  <a:pt x="4735068" y="3008377"/>
                  <a:pt x="4737354" y="2947290"/>
                  <a:pt x="4743704" y="2886203"/>
                </a:cubicBezTo>
                <a:lnTo>
                  <a:pt x="4749800" y="2836419"/>
                </a:lnTo>
                <a:cubicBezTo>
                  <a:pt x="4749927" y="2836292"/>
                  <a:pt x="4749800" y="2836165"/>
                  <a:pt x="4749800" y="2836165"/>
                </a:cubicBezTo>
                <a:lnTo>
                  <a:pt x="4757928" y="2784095"/>
                </a:lnTo>
                <a:cubicBezTo>
                  <a:pt x="4770120" y="2712975"/>
                  <a:pt x="4786503" y="2644649"/>
                  <a:pt x="4802886" y="2583689"/>
                </a:cubicBezTo>
                <a:lnTo>
                  <a:pt x="4814189" y="2543811"/>
                </a:lnTo>
                <a:cubicBezTo>
                  <a:pt x="4831588" y="2483740"/>
                  <a:pt x="4848098" y="2433194"/>
                  <a:pt x="4859655" y="2398650"/>
                </a:cubicBezTo>
                <a:cubicBezTo>
                  <a:pt x="4868291" y="2372615"/>
                  <a:pt x="4884039" y="2337690"/>
                  <a:pt x="4902708" y="2296923"/>
                </a:cubicBezTo>
                <a:lnTo>
                  <a:pt x="4907661" y="2293621"/>
                </a:lnTo>
                <a:lnTo>
                  <a:pt x="4908931" y="2292224"/>
                </a:lnTo>
                <a:lnTo>
                  <a:pt x="4911979" y="2288287"/>
                </a:lnTo>
                <a:lnTo>
                  <a:pt x="4912233" y="2287652"/>
                </a:lnTo>
                <a:lnTo>
                  <a:pt x="4911979" y="2287525"/>
                </a:lnTo>
                <a:lnTo>
                  <a:pt x="4911598" y="2287525"/>
                </a:lnTo>
                <a:lnTo>
                  <a:pt x="4909820" y="2287906"/>
                </a:lnTo>
                <a:lnTo>
                  <a:pt x="4906772" y="2288795"/>
                </a:lnTo>
                <a:lnTo>
                  <a:pt x="4906391" y="2288922"/>
                </a:lnTo>
                <a:lnTo>
                  <a:pt x="4906137" y="2288922"/>
                </a:lnTo>
                <a:lnTo>
                  <a:pt x="4931791" y="2234185"/>
                </a:lnTo>
                <a:cubicBezTo>
                  <a:pt x="4959604" y="2171701"/>
                  <a:pt x="4990338" y="2100200"/>
                  <a:pt x="5015738" y="2023873"/>
                </a:cubicBezTo>
                <a:lnTo>
                  <a:pt x="5019167" y="2013332"/>
                </a:lnTo>
                <a:lnTo>
                  <a:pt x="5020945" y="2008125"/>
                </a:lnTo>
                <a:lnTo>
                  <a:pt x="5025390" y="1994536"/>
                </a:lnTo>
                <a:lnTo>
                  <a:pt x="5027422" y="1987678"/>
                </a:lnTo>
                <a:lnTo>
                  <a:pt x="5036820" y="1954531"/>
                </a:lnTo>
                <a:lnTo>
                  <a:pt x="5037963" y="1952245"/>
                </a:lnTo>
                <a:lnTo>
                  <a:pt x="5038217" y="1951737"/>
                </a:lnTo>
                <a:lnTo>
                  <a:pt x="5037963" y="1951610"/>
                </a:lnTo>
                <a:lnTo>
                  <a:pt x="5037709" y="1951610"/>
                </a:lnTo>
                <a:lnTo>
                  <a:pt x="5040122" y="1943228"/>
                </a:lnTo>
                <a:lnTo>
                  <a:pt x="5052949" y="1889888"/>
                </a:lnTo>
                <a:lnTo>
                  <a:pt x="5053330" y="1887856"/>
                </a:lnTo>
                <a:lnTo>
                  <a:pt x="5054346" y="1879093"/>
                </a:lnTo>
                <a:lnTo>
                  <a:pt x="5055235" y="1874902"/>
                </a:lnTo>
                <a:lnTo>
                  <a:pt x="5061585" y="1839977"/>
                </a:lnTo>
                <a:lnTo>
                  <a:pt x="5061966" y="1838326"/>
                </a:lnTo>
                <a:lnTo>
                  <a:pt x="5062982" y="1826896"/>
                </a:lnTo>
                <a:lnTo>
                  <a:pt x="5063617" y="1821308"/>
                </a:lnTo>
                <a:lnTo>
                  <a:pt x="5063744" y="1820546"/>
                </a:lnTo>
                <a:lnTo>
                  <a:pt x="5063871" y="1820165"/>
                </a:lnTo>
                <a:lnTo>
                  <a:pt x="5064125" y="1820165"/>
                </a:lnTo>
                <a:lnTo>
                  <a:pt x="5064125" y="1818133"/>
                </a:lnTo>
                <a:lnTo>
                  <a:pt x="5066284" y="1799591"/>
                </a:lnTo>
                <a:lnTo>
                  <a:pt x="5067046" y="1790574"/>
                </a:lnTo>
                <a:lnTo>
                  <a:pt x="5172837" y="1749680"/>
                </a:lnTo>
                <a:cubicBezTo>
                  <a:pt x="5331841" y="1672464"/>
                  <a:pt x="5371084" y="1578865"/>
                  <a:pt x="5372100" y="1532383"/>
                </a:cubicBezTo>
                <a:lnTo>
                  <a:pt x="5372100" y="1530097"/>
                </a:lnTo>
                <a:lnTo>
                  <a:pt x="5371592" y="1520572"/>
                </a:lnTo>
                <a:lnTo>
                  <a:pt x="5370830" y="1516762"/>
                </a:lnTo>
                <a:lnTo>
                  <a:pt x="5370195" y="1514730"/>
                </a:lnTo>
                <a:lnTo>
                  <a:pt x="5369941" y="1513714"/>
                </a:lnTo>
                <a:lnTo>
                  <a:pt x="5368036" y="1509015"/>
                </a:lnTo>
                <a:lnTo>
                  <a:pt x="5367021" y="1507364"/>
                </a:lnTo>
                <a:lnTo>
                  <a:pt x="5366640" y="1506094"/>
                </a:lnTo>
                <a:lnTo>
                  <a:pt x="5364989" y="1504189"/>
                </a:lnTo>
                <a:lnTo>
                  <a:pt x="5361814" y="1503554"/>
                </a:lnTo>
                <a:cubicBezTo>
                  <a:pt x="5339842" y="1503554"/>
                  <a:pt x="5275199" y="1614552"/>
                  <a:pt x="5064887" y="1644905"/>
                </a:cubicBezTo>
                <a:lnTo>
                  <a:pt x="5067047" y="1632967"/>
                </a:lnTo>
                <a:lnTo>
                  <a:pt x="5069206" y="1614171"/>
                </a:lnTo>
                <a:cubicBezTo>
                  <a:pt x="5102099" y="1607313"/>
                  <a:pt x="5136262" y="1597661"/>
                  <a:pt x="5169663" y="1583691"/>
                </a:cubicBezTo>
                <a:cubicBezTo>
                  <a:pt x="5348352" y="1510666"/>
                  <a:pt x="5365624" y="1397763"/>
                  <a:pt x="5351908" y="1376681"/>
                </a:cubicBezTo>
                <a:lnTo>
                  <a:pt x="5348860" y="1375919"/>
                </a:lnTo>
                <a:cubicBezTo>
                  <a:pt x="5329683" y="1375919"/>
                  <a:pt x="5265294" y="1469899"/>
                  <a:pt x="5087494" y="1480313"/>
                </a:cubicBezTo>
                <a:lnTo>
                  <a:pt x="5077588" y="1480313"/>
                </a:lnTo>
                <a:lnTo>
                  <a:pt x="5072635" y="1480567"/>
                </a:lnTo>
                <a:lnTo>
                  <a:pt x="5066793" y="1422147"/>
                </a:lnTo>
                <a:cubicBezTo>
                  <a:pt x="5066793" y="1422147"/>
                  <a:pt x="5067047" y="1421258"/>
                  <a:pt x="5067047" y="1421258"/>
                </a:cubicBezTo>
                <a:lnTo>
                  <a:pt x="5051553" y="1347344"/>
                </a:lnTo>
                <a:cubicBezTo>
                  <a:pt x="5051807" y="1347217"/>
                  <a:pt x="5051934" y="1346708"/>
                  <a:pt x="5051934" y="1346708"/>
                </a:cubicBezTo>
                <a:lnTo>
                  <a:pt x="5038345" y="1303147"/>
                </a:lnTo>
                <a:cubicBezTo>
                  <a:pt x="5034535" y="1292606"/>
                  <a:pt x="5030217" y="1281050"/>
                  <a:pt x="5025518" y="1268984"/>
                </a:cubicBezTo>
                <a:lnTo>
                  <a:pt x="4997451" y="1200531"/>
                </a:lnTo>
                <a:cubicBezTo>
                  <a:pt x="4997705" y="1200404"/>
                  <a:pt x="4997832" y="1200278"/>
                  <a:pt x="4997832" y="1200023"/>
                </a:cubicBezTo>
                <a:lnTo>
                  <a:pt x="4959986" y="1118108"/>
                </a:lnTo>
                <a:cubicBezTo>
                  <a:pt x="4960240" y="1117981"/>
                  <a:pt x="4960367" y="1117981"/>
                  <a:pt x="4960367" y="1117728"/>
                </a:cubicBezTo>
                <a:lnTo>
                  <a:pt x="4866513" y="944626"/>
                </a:lnTo>
                <a:lnTo>
                  <a:pt x="4866640" y="944372"/>
                </a:lnTo>
                <a:lnTo>
                  <a:pt x="4865370" y="943102"/>
                </a:lnTo>
                <a:lnTo>
                  <a:pt x="4790567" y="832358"/>
                </a:lnTo>
                <a:lnTo>
                  <a:pt x="4790694" y="832231"/>
                </a:lnTo>
                <a:lnTo>
                  <a:pt x="4789043" y="830580"/>
                </a:lnTo>
                <a:lnTo>
                  <a:pt x="4788281" y="829945"/>
                </a:lnTo>
                <a:lnTo>
                  <a:pt x="4744212" y="777494"/>
                </a:lnTo>
                <a:lnTo>
                  <a:pt x="4744593" y="776986"/>
                </a:lnTo>
                <a:lnTo>
                  <a:pt x="4742434" y="775462"/>
                </a:lnTo>
                <a:cubicBezTo>
                  <a:pt x="4710938" y="741807"/>
                  <a:pt x="4678807" y="714756"/>
                  <a:pt x="4646930" y="697992"/>
                </a:cubicBezTo>
                <a:cubicBezTo>
                  <a:pt x="4483481" y="612394"/>
                  <a:pt x="4370832" y="407543"/>
                  <a:pt x="4300601" y="279908"/>
                </a:cubicBezTo>
                <a:cubicBezTo>
                  <a:pt x="4239641" y="169164"/>
                  <a:pt x="4182364" y="35687"/>
                  <a:pt x="4017264" y="35687"/>
                </a:cubicBezTo>
                <a:cubicBezTo>
                  <a:pt x="3991991" y="35687"/>
                  <a:pt x="3964178" y="38862"/>
                  <a:pt x="3933317" y="45720"/>
                </a:cubicBezTo>
                <a:cubicBezTo>
                  <a:pt x="3798697" y="75692"/>
                  <a:pt x="3720465" y="98425"/>
                  <a:pt x="3641217" y="98425"/>
                </a:cubicBezTo>
                <a:lnTo>
                  <a:pt x="3635248" y="98298"/>
                </a:lnTo>
                <a:lnTo>
                  <a:pt x="3630677" y="97282"/>
                </a:lnTo>
                <a:lnTo>
                  <a:pt x="3628391" y="96647"/>
                </a:lnTo>
                <a:cubicBezTo>
                  <a:pt x="3591053" y="94996"/>
                  <a:pt x="3552953" y="87757"/>
                  <a:pt x="3508249" y="72771"/>
                </a:cubicBezTo>
                <a:lnTo>
                  <a:pt x="3506217" y="71882"/>
                </a:lnTo>
                <a:lnTo>
                  <a:pt x="3498343" y="68199"/>
                </a:lnTo>
                <a:lnTo>
                  <a:pt x="3494660" y="67056"/>
                </a:lnTo>
                <a:lnTo>
                  <a:pt x="3488945" y="65532"/>
                </a:lnTo>
                <a:lnTo>
                  <a:pt x="3486659" y="64897"/>
                </a:lnTo>
                <a:lnTo>
                  <a:pt x="3471165" y="59436"/>
                </a:lnTo>
                <a:lnTo>
                  <a:pt x="3462529" y="56007"/>
                </a:lnTo>
                <a:lnTo>
                  <a:pt x="3408427" y="36068"/>
                </a:lnTo>
                <a:lnTo>
                  <a:pt x="3406903" y="35179"/>
                </a:lnTo>
                <a:lnTo>
                  <a:pt x="3397251" y="30734"/>
                </a:lnTo>
                <a:lnTo>
                  <a:pt x="3392424" y="29210"/>
                </a:lnTo>
                <a:lnTo>
                  <a:pt x="3383534" y="26289"/>
                </a:lnTo>
                <a:lnTo>
                  <a:pt x="3379724" y="25273"/>
                </a:lnTo>
                <a:lnTo>
                  <a:pt x="3372485" y="23749"/>
                </a:lnTo>
                <a:lnTo>
                  <a:pt x="3369564" y="23241"/>
                </a:lnTo>
                <a:lnTo>
                  <a:pt x="3367786" y="22860"/>
                </a:lnTo>
                <a:lnTo>
                  <a:pt x="3366643" y="22860"/>
                </a:lnTo>
                <a:lnTo>
                  <a:pt x="3363976" y="21971"/>
                </a:lnTo>
                <a:lnTo>
                  <a:pt x="3362833" y="21590"/>
                </a:lnTo>
                <a:lnTo>
                  <a:pt x="3357118" y="21590"/>
                </a:lnTo>
                <a:lnTo>
                  <a:pt x="3354324" y="21336"/>
                </a:lnTo>
                <a:cubicBezTo>
                  <a:pt x="3304286" y="7874"/>
                  <a:pt x="3255391" y="0"/>
                  <a:pt x="3208147" y="0"/>
                </a:cubicBezTo>
                <a:close/>
              </a:path>
            </a:pathLst>
          </a:custGeom>
          <a:blipFill rotWithShape="1">
            <a:blip r:embed="rId3">
              <a:alphaModFix/>
            </a:blip>
            <a:stretch>
              <a:fillRect b="2" l="-19631" r="0" t="-2"/>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13"/>
          <p:cNvSpPr txBox="1"/>
          <p:nvPr/>
        </p:nvSpPr>
        <p:spPr>
          <a:xfrm>
            <a:off x="7175112" y="4823543"/>
            <a:ext cx="1443936" cy="88791"/>
          </a:xfrm>
          <a:prstGeom prst="rect">
            <a:avLst/>
          </a:prstGeom>
          <a:noFill/>
          <a:ln>
            <a:noFill/>
          </a:ln>
        </p:spPr>
        <p:txBody>
          <a:bodyPr anchorCtr="0" anchor="t" bIns="0" lIns="0" spcFirstLastPara="1" rIns="0" wrap="square" tIns="0">
            <a:spAutoFit/>
          </a:bodyPr>
          <a:lstStyle/>
          <a:p>
            <a:pPr indent="0" lvl="0" marL="0" marR="0" rtl="0" algn="l">
              <a:lnSpc>
                <a:spcPct val="139909"/>
              </a:lnSpc>
              <a:spcBef>
                <a:spcPts val="0"/>
              </a:spcBef>
              <a:spcAft>
                <a:spcPts val="0"/>
              </a:spcAft>
              <a:buNone/>
            </a:pPr>
            <a:r>
              <a:rPr b="0" i="0" lang="en" sz="1100" u="none" cap="none" strike="noStrike">
                <a:solidFill>
                  <a:srgbClr val="00783D"/>
                </a:solidFill>
                <a:latin typeface="Open Sans"/>
                <a:ea typeface="Open Sans"/>
                <a:cs typeface="Open Sans"/>
                <a:sym typeface="Open Sans"/>
              </a:rPr>
              <a:t>www.HotScience.tv</a:t>
            </a:r>
            <a:endParaRPr/>
          </a:p>
        </p:txBody>
      </p:sp>
      <p:sp>
        <p:nvSpPr>
          <p:cNvPr id="63" name="Google Shape;63;p13"/>
          <p:cNvSpPr txBox="1"/>
          <p:nvPr/>
        </p:nvSpPr>
        <p:spPr>
          <a:xfrm>
            <a:off x="5474075" y="448950"/>
            <a:ext cx="3320400" cy="1717800"/>
          </a:xfrm>
          <a:prstGeom prst="rect">
            <a:avLst/>
          </a:prstGeom>
          <a:noFill/>
          <a:ln>
            <a:noFill/>
          </a:ln>
        </p:spPr>
        <p:txBody>
          <a:bodyPr anchorCtr="0" anchor="t" bIns="0" lIns="0" spcFirstLastPara="1" rIns="0" wrap="square" tIns="0">
            <a:spAutoFit/>
          </a:bodyPr>
          <a:lstStyle/>
          <a:p>
            <a:pPr indent="0" lvl="0" marL="0" marR="0" rtl="0" algn="l">
              <a:lnSpc>
                <a:spcPct val="90000"/>
              </a:lnSpc>
              <a:spcBef>
                <a:spcPts val="0"/>
              </a:spcBef>
              <a:spcAft>
                <a:spcPts val="0"/>
              </a:spcAft>
              <a:buNone/>
            </a:pPr>
            <a:r>
              <a:rPr b="1" i="0" lang="en" sz="6200" u="none" cap="none" strike="noStrike">
                <a:solidFill>
                  <a:srgbClr val="00783D"/>
                </a:solidFill>
                <a:latin typeface="Open Sans"/>
                <a:ea typeface="Open Sans"/>
                <a:cs typeface="Open Sans"/>
                <a:sym typeface="Open Sans"/>
              </a:rPr>
              <a:t>Hot</a:t>
            </a:r>
            <a:endParaRPr sz="6200">
              <a:solidFill>
                <a:srgbClr val="00783D"/>
              </a:solidFill>
            </a:endParaRPr>
          </a:p>
          <a:p>
            <a:pPr indent="0" lvl="0" marL="0" marR="0" rtl="0" algn="l">
              <a:lnSpc>
                <a:spcPct val="90000"/>
              </a:lnSpc>
              <a:spcBef>
                <a:spcPts val="0"/>
              </a:spcBef>
              <a:spcAft>
                <a:spcPts val="0"/>
              </a:spcAft>
              <a:buNone/>
            </a:pPr>
            <a:r>
              <a:rPr b="0" i="0" lang="en" sz="6200" u="none" cap="none" strike="noStrike">
                <a:solidFill>
                  <a:srgbClr val="00783D"/>
                </a:solidFill>
                <a:latin typeface="Open Sans"/>
                <a:ea typeface="Open Sans"/>
                <a:cs typeface="Open Sans"/>
                <a:sym typeface="Open Sans"/>
              </a:rPr>
              <a:t>Science</a:t>
            </a:r>
            <a:endParaRPr sz="6200">
              <a:solidFill>
                <a:srgbClr val="00783D"/>
              </a:solidFill>
            </a:endParaRPr>
          </a:p>
        </p:txBody>
      </p:sp>
      <p:sp>
        <p:nvSpPr>
          <p:cNvPr id="64" name="Google Shape;64;p13"/>
          <p:cNvSpPr txBox="1"/>
          <p:nvPr/>
        </p:nvSpPr>
        <p:spPr>
          <a:xfrm>
            <a:off x="1097275" y="2240100"/>
            <a:ext cx="5541000" cy="663300"/>
          </a:xfrm>
          <a:prstGeom prst="rect">
            <a:avLst/>
          </a:prstGeom>
          <a:noFill/>
          <a:ln>
            <a:noFill/>
          </a:ln>
        </p:spPr>
        <p:txBody>
          <a:bodyPr anchorCtr="0" anchor="t" bIns="0" lIns="0" spcFirstLastPara="1" rIns="0" wrap="square" tIns="0">
            <a:spAutoFit/>
          </a:bodyPr>
          <a:lstStyle/>
          <a:p>
            <a:pPr indent="0" lvl="0" marL="0" rtl="0" algn="l">
              <a:lnSpc>
                <a:spcPct val="140000"/>
              </a:lnSpc>
              <a:spcBef>
                <a:spcPts val="0"/>
              </a:spcBef>
              <a:spcAft>
                <a:spcPts val="0"/>
              </a:spcAft>
              <a:buNone/>
            </a:pPr>
            <a:r>
              <a:rPr b="1" lang="en" sz="4310">
                <a:solidFill>
                  <a:srgbClr val="00783D"/>
                </a:solidFill>
                <a:latin typeface="Open Sans"/>
                <a:ea typeface="Open Sans"/>
                <a:cs typeface="Open Sans"/>
                <a:sym typeface="Open Sans"/>
              </a:rPr>
              <a:t>Evolution of Beauty</a:t>
            </a:r>
            <a:endParaRPr b="1" sz="4310">
              <a:solidFill>
                <a:srgbClr val="EF4823"/>
              </a:solidFill>
              <a:latin typeface="Open Sans"/>
              <a:ea typeface="Open Sans"/>
              <a:cs typeface="Open Sans"/>
              <a:sym typeface="Open Sans"/>
            </a:endParaRPr>
          </a:p>
        </p:txBody>
      </p:sp>
      <p:sp>
        <p:nvSpPr>
          <p:cNvPr id="65" name="Google Shape;65;p13"/>
          <p:cNvSpPr txBox="1"/>
          <p:nvPr/>
        </p:nvSpPr>
        <p:spPr>
          <a:xfrm>
            <a:off x="7175112" y="4817686"/>
            <a:ext cx="1443900" cy="169200"/>
          </a:xfrm>
          <a:prstGeom prst="rect">
            <a:avLst/>
          </a:prstGeom>
          <a:noFill/>
          <a:ln>
            <a:noFill/>
          </a:ln>
        </p:spPr>
        <p:txBody>
          <a:bodyPr anchorCtr="0" anchor="t" bIns="0" lIns="0" spcFirstLastPara="1" rIns="0" wrap="square" tIns="0">
            <a:spAutoFit/>
          </a:bodyPr>
          <a:lstStyle/>
          <a:p>
            <a:pPr indent="0" lvl="0" marL="0" marR="0" rtl="0" algn="l">
              <a:lnSpc>
                <a:spcPct val="139909"/>
              </a:lnSpc>
              <a:spcBef>
                <a:spcPts val="0"/>
              </a:spcBef>
              <a:spcAft>
                <a:spcPts val="0"/>
              </a:spcAft>
              <a:buNone/>
            </a:pPr>
            <a:r>
              <a:rPr i="0" lang="en" sz="1100" u="none" cap="none" strike="noStrike">
                <a:solidFill>
                  <a:srgbClr val="00783D"/>
                </a:solidFill>
                <a:latin typeface="Open Sans"/>
                <a:ea typeface="Open Sans"/>
                <a:cs typeface="Open Sans"/>
                <a:sym typeface="Open Sans"/>
              </a:rPr>
              <a:t>www.HotScience.tv</a:t>
            </a:r>
            <a:endParaRPr>
              <a:solidFill>
                <a:srgbClr val="00783D"/>
              </a:solidFill>
              <a:latin typeface="Open Sans"/>
              <a:ea typeface="Open Sans"/>
              <a:cs typeface="Open Sans"/>
              <a:sym typeface="Open Sans"/>
            </a:endParaRPr>
          </a:p>
        </p:txBody>
      </p:sp>
      <p:sp>
        <p:nvSpPr>
          <p:cNvPr id="66" name="Google Shape;66;p13"/>
          <p:cNvSpPr txBox="1"/>
          <p:nvPr/>
        </p:nvSpPr>
        <p:spPr>
          <a:xfrm>
            <a:off x="6348821" y="4196365"/>
            <a:ext cx="2193600" cy="621300"/>
          </a:xfrm>
          <a:prstGeom prst="rect">
            <a:avLst/>
          </a:prstGeom>
          <a:noFill/>
          <a:ln>
            <a:noFill/>
          </a:ln>
        </p:spPr>
        <p:txBody>
          <a:bodyPr anchorCtr="0" anchor="t" bIns="0" lIns="0" spcFirstLastPara="1" rIns="0" wrap="square" tIns="0">
            <a:spAutoFit/>
          </a:bodyPr>
          <a:lstStyle/>
          <a:p>
            <a:pPr indent="0" lvl="0" marL="0" marR="0" rtl="0" algn="l">
              <a:lnSpc>
                <a:spcPct val="84399"/>
              </a:lnSpc>
              <a:spcBef>
                <a:spcPts val="0"/>
              </a:spcBef>
              <a:spcAft>
                <a:spcPts val="0"/>
              </a:spcAft>
              <a:buNone/>
            </a:pPr>
            <a:r>
              <a:rPr b="1" i="0" lang="en" sz="2391" u="none" cap="none" strike="noStrike">
                <a:solidFill>
                  <a:srgbClr val="00783D"/>
                </a:solidFill>
                <a:latin typeface="Open Sans"/>
                <a:ea typeface="Open Sans"/>
                <a:cs typeface="Open Sans"/>
                <a:sym typeface="Open Sans"/>
              </a:rPr>
              <a:t>Hot </a:t>
            </a:r>
            <a:r>
              <a:rPr i="0" lang="en" sz="2391" u="none" cap="none" strike="noStrike">
                <a:solidFill>
                  <a:srgbClr val="00783D"/>
                </a:solidFill>
                <a:latin typeface="Open Sans"/>
                <a:ea typeface="Open Sans"/>
                <a:cs typeface="Open Sans"/>
                <a:sym typeface="Open Sans"/>
              </a:rPr>
              <a:t>Science </a:t>
            </a:r>
            <a:r>
              <a:rPr b="1" i="0" lang="en" sz="2391" u="none" cap="none" strike="noStrike">
                <a:solidFill>
                  <a:srgbClr val="00783D"/>
                </a:solidFill>
                <a:latin typeface="Open Sans"/>
                <a:ea typeface="Open Sans"/>
                <a:cs typeface="Open Sans"/>
                <a:sym typeface="Open Sans"/>
              </a:rPr>
              <a:t>Cool</a:t>
            </a:r>
            <a:r>
              <a:rPr i="0" lang="en" sz="2391" u="none" cap="none" strike="noStrike">
                <a:solidFill>
                  <a:srgbClr val="00783D"/>
                </a:solidFill>
                <a:latin typeface="Open Sans"/>
                <a:ea typeface="Open Sans"/>
                <a:cs typeface="Open Sans"/>
                <a:sym typeface="Open Sans"/>
              </a:rPr>
              <a:t> Activities</a:t>
            </a:r>
            <a:endParaRPr>
              <a:solidFill>
                <a:srgbClr val="00783D"/>
              </a:solidFill>
              <a:latin typeface="Open Sans"/>
              <a:ea typeface="Open Sans"/>
              <a:cs typeface="Open Sans"/>
              <a:sym typeface="Open Sans"/>
            </a:endParaRPr>
          </a:p>
        </p:txBody>
      </p:sp>
      <p:sp>
        <p:nvSpPr>
          <p:cNvPr id="67" name="Google Shape;67;p13"/>
          <p:cNvSpPr txBox="1"/>
          <p:nvPr/>
        </p:nvSpPr>
        <p:spPr>
          <a:xfrm>
            <a:off x="5474075" y="448950"/>
            <a:ext cx="3320400" cy="1717800"/>
          </a:xfrm>
          <a:prstGeom prst="rect">
            <a:avLst/>
          </a:prstGeom>
          <a:noFill/>
          <a:ln>
            <a:noFill/>
          </a:ln>
        </p:spPr>
        <p:txBody>
          <a:bodyPr anchorCtr="0" anchor="t" bIns="0" lIns="0" spcFirstLastPara="1" rIns="0" wrap="square" tIns="0">
            <a:spAutoFit/>
          </a:bodyPr>
          <a:lstStyle/>
          <a:p>
            <a:pPr indent="0" lvl="0" marL="0" marR="0" rtl="0" algn="l">
              <a:lnSpc>
                <a:spcPct val="90000"/>
              </a:lnSpc>
              <a:spcBef>
                <a:spcPts val="0"/>
              </a:spcBef>
              <a:spcAft>
                <a:spcPts val="0"/>
              </a:spcAft>
              <a:buNone/>
            </a:pPr>
            <a:r>
              <a:rPr b="1" i="0" lang="en" sz="6200" u="none" cap="none" strike="noStrike">
                <a:solidFill>
                  <a:srgbClr val="00783D"/>
                </a:solidFill>
                <a:latin typeface="Open Sans"/>
                <a:ea typeface="Open Sans"/>
                <a:cs typeface="Open Sans"/>
                <a:sym typeface="Open Sans"/>
              </a:rPr>
              <a:t>Hot</a:t>
            </a:r>
            <a:endParaRPr sz="6200">
              <a:solidFill>
                <a:srgbClr val="00783D"/>
              </a:solidFill>
              <a:latin typeface="Open Sans"/>
              <a:ea typeface="Open Sans"/>
              <a:cs typeface="Open Sans"/>
              <a:sym typeface="Open Sans"/>
            </a:endParaRPr>
          </a:p>
          <a:p>
            <a:pPr indent="0" lvl="0" marL="0" marR="0" rtl="0" algn="l">
              <a:lnSpc>
                <a:spcPct val="90000"/>
              </a:lnSpc>
              <a:spcBef>
                <a:spcPts val="0"/>
              </a:spcBef>
              <a:spcAft>
                <a:spcPts val="0"/>
              </a:spcAft>
              <a:buNone/>
            </a:pPr>
            <a:r>
              <a:rPr i="0" lang="en" sz="6200" u="none" cap="none" strike="noStrike">
                <a:solidFill>
                  <a:srgbClr val="00783D"/>
                </a:solidFill>
                <a:latin typeface="Open Sans"/>
                <a:ea typeface="Open Sans"/>
                <a:cs typeface="Open Sans"/>
                <a:sym typeface="Open Sans"/>
              </a:rPr>
              <a:t>Science</a:t>
            </a:r>
            <a:endParaRPr sz="6200">
              <a:solidFill>
                <a:srgbClr val="00783D"/>
              </a:solidFill>
              <a:latin typeface="Open Sans"/>
              <a:ea typeface="Open Sans"/>
              <a:cs typeface="Open Sans"/>
              <a:sym typeface="Open Sans"/>
            </a:endParaRPr>
          </a:p>
        </p:txBody>
      </p:sp>
      <p:grpSp>
        <p:nvGrpSpPr>
          <p:cNvPr id="68" name="Google Shape;68;p13"/>
          <p:cNvGrpSpPr/>
          <p:nvPr/>
        </p:nvGrpSpPr>
        <p:grpSpPr>
          <a:xfrm>
            <a:off x="6999892" y="-98443"/>
            <a:ext cx="44125" cy="5416214"/>
            <a:chOff x="6197473" y="-149904"/>
            <a:chExt cx="38608" cy="11741196"/>
          </a:xfrm>
        </p:grpSpPr>
        <p:sp>
          <p:nvSpPr>
            <p:cNvPr id="69" name="Google Shape;69;p13"/>
            <p:cNvSpPr/>
            <p:nvPr/>
          </p:nvSpPr>
          <p:spPr>
            <a:xfrm>
              <a:off x="6197981" y="10582150"/>
              <a:ext cx="38100" cy="1009142"/>
            </a:xfrm>
            <a:custGeom>
              <a:rect b="b" l="l" r="r" t="t"/>
              <a:pathLst>
                <a:path extrusionOk="0" h="1009142" w="38100">
                  <a:moveTo>
                    <a:pt x="38100" y="0"/>
                  </a:moveTo>
                  <a:lnTo>
                    <a:pt x="38100" y="1009142"/>
                  </a:lnTo>
                  <a:lnTo>
                    <a:pt x="0" y="1009142"/>
                  </a:lnTo>
                  <a:lnTo>
                    <a:pt x="0" y="0"/>
                  </a:lnTo>
                  <a:close/>
                </a:path>
              </a:pathLst>
            </a:custGeom>
            <a:solidFill>
              <a:srgbClr val="00783D"/>
            </a:solidFill>
            <a:ln>
              <a:noFill/>
            </a:ln>
          </p:spPr>
        </p:sp>
        <p:sp>
          <p:nvSpPr>
            <p:cNvPr id="70" name="Google Shape;70;p13"/>
            <p:cNvSpPr/>
            <p:nvPr/>
          </p:nvSpPr>
          <p:spPr>
            <a:xfrm>
              <a:off x="6197480" y="4554283"/>
              <a:ext cx="38100" cy="4414335"/>
            </a:xfrm>
            <a:custGeom>
              <a:rect b="b" l="l" r="r" t="t"/>
              <a:pathLst>
                <a:path extrusionOk="0" h="5286629" w="38100">
                  <a:moveTo>
                    <a:pt x="38100" y="0"/>
                  </a:moveTo>
                  <a:lnTo>
                    <a:pt x="38100" y="5286629"/>
                  </a:lnTo>
                  <a:lnTo>
                    <a:pt x="0" y="5286629"/>
                  </a:lnTo>
                  <a:lnTo>
                    <a:pt x="0" y="0"/>
                  </a:lnTo>
                  <a:close/>
                </a:path>
              </a:pathLst>
            </a:custGeom>
            <a:solidFill>
              <a:srgbClr val="00783D"/>
            </a:solidFill>
            <a:ln>
              <a:noFill/>
            </a:ln>
          </p:spPr>
        </p:sp>
        <p:sp>
          <p:nvSpPr>
            <p:cNvPr id="71" name="Google Shape;71;p13"/>
            <p:cNvSpPr/>
            <p:nvPr/>
          </p:nvSpPr>
          <p:spPr>
            <a:xfrm>
              <a:off x="6197473" y="-149904"/>
              <a:ext cx="38100" cy="1474597"/>
            </a:xfrm>
            <a:custGeom>
              <a:rect b="b" l="l" r="r" t="t"/>
              <a:pathLst>
                <a:path extrusionOk="0" h="1474597" w="38100">
                  <a:moveTo>
                    <a:pt x="38100" y="0"/>
                  </a:moveTo>
                  <a:lnTo>
                    <a:pt x="38100" y="1474597"/>
                  </a:lnTo>
                  <a:lnTo>
                    <a:pt x="0" y="1474597"/>
                  </a:lnTo>
                  <a:lnTo>
                    <a:pt x="0" y="0"/>
                  </a:lnTo>
                  <a:close/>
                </a:path>
              </a:pathLst>
            </a:custGeom>
            <a:solidFill>
              <a:srgbClr val="00783D"/>
            </a:solidFill>
            <a:ln>
              <a:noFill/>
            </a:ln>
          </p:spPr>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2"/>
          <p:cNvSpPr txBox="1"/>
          <p:nvPr/>
        </p:nvSpPr>
        <p:spPr>
          <a:xfrm>
            <a:off x="3385199" y="553050"/>
            <a:ext cx="5052300" cy="4325400"/>
          </a:xfrm>
          <a:prstGeom prst="rect">
            <a:avLst/>
          </a:prstGeom>
          <a:noFill/>
          <a:ln>
            <a:noFill/>
          </a:ln>
        </p:spPr>
        <p:txBody>
          <a:bodyPr anchorCtr="0" anchor="t" bIns="0" lIns="0" spcFirstLastPara="1" rIns="0" wrap="square" tIns="0">
            <a:spAutoFit/>
          </a:bodyPr>
          <a:lstStyle/>
          <a:p>
            <a:pPr indent="-330200" lvl="0" marL="457200" marR="0" rtl="0" algn="l">
              <a:lnSpc>
                <a:spcPct val="150000"/>
              </a:lnSpc>
              <a:spcBef>
                <a:spcPts val="1000"/>
              </a:spcBef>
              <a:spcAft>
                <a:spcPts val="0"/>
              </a:spcAft>
              <a:buClr>
                <a:srgbClr val="221F20"/>
              </a:buClr>
              <a:buSzPts val="1600"/>
              <a:buFont typeface="Open Sans"/>
              <a:buAutoNum type="arabicPeriod"/>
            </a:pPr>
            <a:r>
              <a:rPr i="0" lang="en" sz="1600" u="none" cap="none" strike="noStrike">
                <a:solidFill>
                  <a:srgbClr val="221F20"/>
                </a:solidFill>
                <a:latin typeface="Open Sans"/>
                <a:ea typeface="Open Sans"/>
                <a:cs typeface="Open Sans"/>
                <a:sym typeface="Open Sans"/>
              </a:rPr>
              <a:t>What does it mean for an animal to be beautiful?</a:t>
            </a:r>
            <a:endParaRPr sz="1600">
              <a:latin typeface="Open Sans"/>
              <a:ea typeface="Open Sans"/>
              <a:cs typeface="Open Sans"/>
              <a:sym typeface="Open Sans"/>
            </a:endParaRPr>
          </a:p>
          <a:p>
            <a:pPr indent="-330200" lvl="0" marL="457200" marR="0" rtl="0" algn="l">
              <a:lnSpc>
                <a:spcPct val="150000"/>
              </a:lnSpc>
              <a:spcBef>
                <a:spcPts val="1000"/>
              </a:spcBef>
              <a:spcAft>
                <a:spcPts val="0"/>
              </a:spcAft>
              <a:buClr>
                <a:srgbClr val="221F20"/>
              </a:buClr>
              <a:buSzPts val="1600"/>
              <a:buFont typeface="Open Sans"/>
              <a:buAutoNum type="arabicPeriod"/>
            </a:pPr>
            <a:r>
              <a:rPr i="0" lang="en" sz="1600" u="none" cap="none" strike="noStrike">
                <a:solidFill>
                  <a:srgbClr val="221F20"/>
                </a:solidFill>
                <a:latin typeface="Open Sans"/>
                <a:ea typeface="Open Sans"/>
                <a:cs typeface="Open Sans"/>
                <a:sym typeface="Open Sans"/>
              </a:rPr>
              <a:t>Based on</a:t>
            </a:r>
            <a:r>
              <a:rPr lang="en" sz="1600">
                <a:solidFill>
                  <a:srgbClr val="221F20"/>
                </a:solidFill>
                <a:latin typeface="Open Sans"/>
                <a:ea typeface="Open Sans"/>
                <a:cs typeface="Open Sans"/>
                <a:sym typeface="Open Sans"/>
              </a:rPr>
              <a:t> </a:t>
            </a:r>
            <a:r>
              <a:rPr i="0" lang="en" sz="1600" u="none" cap="none" strike="noStrike">
                <a:solidFill>
                  <a:srgbClr val="221F20"/>
                </a:solidFill>
                <a:latin typeface="Open Sans"/>
                <a:ea typeface="Open Sans"/>
                <a:cs typeface="Open Sans"/>
                <a:sym typeface="Open Sans"/>
              </a:rPr>
              <a:t>both the video and the experiment, what are the </a:t>
            </a:r>
            <a:r>
              <a:rPr i="0" lang="en" sz="1600" u="sng" cap="none" strike="noStrike">
                <a:solidFill>
                  <a:srgbClr val="221F20"/>
                </a:solidFill>
                <a:latin typeface="Open Sans"/>
                <a:ea typeface="Open Sans"/>
                <a:cs typeface="Open Sans"/>
                <a:sym typeface="Open Sans"/>
              </a:rPr>
              <a:t>advantages</a:t>
            </a:r>
            <a:r>
              <a:rPr i="0" lang="en" sz="1600" u="none" cap="none" strike="noStrike">
                <a:solidFill>
                  <a:srgbClr val="221F20"/>
                </a:solidFill>
                <a:latin typeface="Open Sans"/>
                <a:ea typeface="Open Sans"/>
                <a:cs typeface="Open Sans"/>
                <a:sym typeface="Open Sans"/>
              </a:rPr>
              <a:t> and </a:t>
            </a:r>
            <a:r>
              <a:rPr i="0" lang="en" sz="1600" u="sng" cap="none" strike="noStrike">
                <a:solidFill>
                  <a:srgbClr val="221F20"/>
                </a:solidFill>
                <a:latin typeface="Open Sans"/>
                <a:ea typeface="Open Sans"/>
                <a:cs typeface="Open Sans"/>
                <a:sym typeface="Open Sans"/>
              </a:rPr>
              <a:t>disadvantages</a:t>
            </a:r>
            <a:r>
              <a:rPr i="0" lang="en" sz="1600" u="none" cap="none" strike="noStrike">
                <a:solidFill>
                  <a:srgbClr val="221F20"/>
                </a:solidFill>
                <a:latin typeface="Open Sans"/>
                <a:ea typeface="Open Sans"/>
                <a:cs typeface="Open Sans"/>
                <a:sym typeface="Open Sans"/>
              </a:rPr>
              <a:t> of </a:t>
            </a:r>
            <a:r>
              <a:rPr lang="en" sz="1600">
                <a:solidFill>
                  <a:srgbClr val="221F20"/>
                </a:solidFill>
                <a:latin typeface="Open Sans"/>
                <a:ea typeface="Open Sans"/>
                <a:cs typeface="Open Sans"/>
                <a:sym typeface="Open Sans"/>
              </a:rPr>
              <a:t>standing out</a:t>
            </a:r>
            <a:r>
              <a:rPr i="0" lang="en" sz="1600" u="none" cap="none" strike="noStrike">
                <a:solidFill>
                  <a:srgbClr val="221F20"/>
                </a:solidFill>
                <a:latin typeface="Open Sans"/>
                <a:ea typeface="Open Sans"/>
                <a:cs typeface="Open Sans"/>
                <a:sym typeface="Open Sans"/>
              </a:rPr>
              <a:t> in nature?</a:t>
            </a:r>
            <a:endParaRPr i="0" sz="1600" u="none" cap="none" strike="noStrike">
              <a:solidFill>
                <a:srgbClr val="221F20"/>
              </a:solidFill>
              <a:latin typeface="Open Sans"/>
              <a:ea typeface="Open Sans"/>
              <a:cs typeface="Open Sans"/>
              <a:sym typeface="Open Sans"/>
            </a:endParaRPr>
          </a:p>
          <a:p>
            <a:pPr indent="-330200" lvl="0" marL="457200" marR="0" rtl="0" algn="l">
              <a:lnSpc>
                <a:spcPct val="150000"/>
              </a:lnSpc>
              <a:spcBef>
                <a:spcPts val="1000"/>
              </a:spcBef>
              <a:spcAft>
                <a:spcPts val="0"/>
              </a:spcAft>
              <a:buClr>
                <a:srgbClr val="221F20"/>
              </a:buClr>
              <a:buSzPts val="1600"/>
              <a:buFont typeface="Open Sans"/>
              <a:buAutoNum type="arabicPeriod"/>
            </a:pPr>
            <a:r>
              <a:rPr i="0" lang="en" sz="1600" u="none" cap="none" strike="noStrike">
                <a:solidFill>
                  <a:srgbClr val="221F20"/>
                </a:solidFill>
                <a:latin typeface="Open Sans"/>
                <a:ea typeface="Open Sans"/>
                <a:cs typeface="Open Sans"/>
                <a:sym typeface="Open Sans"/>
              </a:rPr>
              <a:t>Suppose you find that the percentage of bright blue and yellow M&amp;Ms increased overtime </a:t>
            </a:r>
            <a:r>
              <a:rPr i="0" lang="en" sz="1600" u="sng" cap="none" strike="noStrike">
                <a:solidFill>
                  <a:srgbClr val="221F20"/>
                </a:solidFill>
                <a:latin typeface="Open Sans"/>
                <a:ea typeface="Open Sans"/>
                <a:cs typeface="Open Sans"/>
                <a:sym typeface="Open Sans"/>
              </a:rPr>
              <a:t>despite their higher risk</a:t>
            </a:r>
            <a:r>
              <a:rPr i="0" lang="en" sz="1600" u="none" cap="none" strike="noStrike">
                <a:solidFill>
                  <a:srgbClr val="221F20"/>
                </a:solidFill>
                <a:latin typeface="Open Sans"/>
                <a:ea typeface="Open Sans"/>
                <a:cs typeface="Open Sans"/>
                <a:sym typeface="Open Sans"/>
              </a:rPr>
              <a:t> of being consumed.  What might explain this phenomena?</a:t>
            </a:r>
            <a:endParaRPr i="0" sz="1600" u="none" cap="none" strike="noStrike">
              <a:solidFill>
                <a:srgbClr val="221F20"/>
              </a:solidFill>
              <a:latin typeface="Open Sans"/>
              <a:ea typeface="Open Sans"/>
              <a:cs typeface="Open Sans"/>
              <a:sym typeface="Open Sans"/>
            </a:endParaRPr>
          </a:p>
          <a:p>
            <a:pPr indent="-330200" lvl="0" marL="457200" marR="0" rtl="0" algn="l">
              <a:lnSpc>
                <a:spcPct val="150000"/>
              </a:lnSpc>
              <a:spcBef>
                <a:spcPts val="1000"/>
              </a:spcBef>
              <a:spcAft>
                <a:spcPts val="1000"/>
              </a:spcAft>
              <a:buClr>
                <a:srgbClr val="221F20"/>
              </a:buClr>
              <a:buSzPts val="1600"/>
              <a:buFont typeface="Open Sans"/>
              <a:buAutoNum type="arabicPeriod"/>
            </a:pPr>
            <a:r>
              <a:rPr i="0" lang="en" sz="1600" u="none" cap="none" strike="noStrike">
                <a:solidFill>
                  <a:srgbClr val="221F20"/>
                </a:solidFill>
                <a:latin typeface="Open Sans"/>
                <a:ea typeface="Open Sans"/>
                <a:cs typeface="Open Sans"/>
                <a:sym typeface="Open Sans"/>
              </a:rPr>
              <a:t>What other reasons might an organism have to stand out in its environment?</a:t>
            </a:r>
            <a:endParaRPr sz="1600">
              <a:latin typeface="Open Sans"/>
              <a:ea typeface="Open Sans"/>
              <a:cs typeface="Open Sans"/>
              <a:sym typeface="Open Sans"/>
            </a:endParaRPr>
          </a:p>
        </p:txBody>
      </p:sp>
      <p:sp>
        <p:nvSpPr>
          <p:cNvPr id="157" name="Google Shape;157;p22"/>
          <p:cNvSpPr txBox="1"/>
          <p:nvPr/>
        </p:nvSpPr>
        <p:spPr>
          <a:xfrm>
            <a:off x="207000" y="756325"/>
            <a:ext cx="31782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00783D"/>
                </a:solidFill>
                <a:latin typeface="Open Sans"/>
                <a:ea typeface="Open Sans"/>
                <a:cs typeface="Open Sans"/>
                <a:sym typeface="Open Sans"/>
              </a:rPr>
              <a:t>Group</a:t>
            </a:r>
            <a:r>
              <a:rPr b="1" i="0" lang="en" sz="4600" u="none" cap="none" strike="noStrike">
                <a:solidFill>
                  <a:srgbClr val="00783D"/>
                </a:solidFill>
                <a:latin typeface="Open Sans"/>
                <a:ea typeface="Open Sans"/>
                <a:cs typeface="Open Sans"/>
                <a:sym typeface="Open Sans"/>
              </a:rPr>
              <a:t> </a:t>
            </a:r>
            <a:endParaRPr b="1" i="0" sz="4600" u="none" cap="none" strike="noStrike">
              <a:solidFill>
                <a:srgbClr val="00783D"/>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600">
                <a:solidFill>
                  <a:srgbClr val="00783D"/>
                </a:solidFill>
                <a:latin typeface="Open Sans"/>
                <a:ea typeface="Open Sans"/>
                <a:cs typeface="Open Sans"/>
                <a:sym typeface="Open Sans"/>
              </a:rPr>
              <a:t>Discussion</a:t>
            </a:r>
            <a:endParaRPr sz="4600">
              <a:solidFill>
                <a:srgbClr val="00783D"/>
              </a:solidFill>
              <a:latin typeface="Open Sans"/>
              <a:ea typeface="Open Sans"/>
              <a:cs typeface="Open Sans"/>
              <a:sym typeface="Open Sans"/>
            </a:endParaRPr>
          </a:p>
        </p:txBody>
      </p:sp>
      <p:sp>
        <p:nvSpPr>
          <p:cNvPr id="158" name="Google Shape;158;p22"/>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00783D"/>
                </a:solidFill>
                <a:latin typeface="Open Sans"/>
                <a:ea typeface="Open Sans"/>
                <a:cs typeface="Open Sans"/>
                <a:sym typeface="Open Sans"/>
              </a:rPr>
              <a:t>8</a:t>
            </a:r>
            <a:endParaRPr sz="5000">
              <a:solidFill>
                <a:srgbClr val="00783D"/>
              </a:solidFill>
            </a:endParaRPr>
          </a:p>
        </p:txBody>
      </p:sp>
      <p:sp>
        <p:nvSpPr>
          <p:cNvPr id="159" name="Google Shape;159;p22"/>
          <p:cNvSpPr/>
          <p:nvPr/>
        </p:nvSpPr>
        <p:spPr>
          <a:xfrm>
            <a:off x="1361100" y="-98452"/>
            <a:ext cx="43529" cy="844207"/>
          </a:xfrm>
          <a:custGeom>
            <a:rect b="b" l="l" r="r" t="t"/>
            <a:pathLst>
              <a:path extrusionOk="0" h="1474597" w="38100">
                <a:moveTo>
                  <a:pt x="38100" y="0"/>
                </a:moveTo>
                <a:lnTo>
                  <a:pt x="38100" y="1474597"/>
                </a:lnTo>
                <a:lnTo>
                  <a:pt x="0" y="1474597"/>
                </a:lnTo>
                <a:lnTo>
                  <a:pt x="0" y="0"/>
                </a:lnTo>
                <a:close/>
              </a:path>
            </a:pathLst>
          </a:custGeom>
          <a:solidFill>
            <a:srgbClr val="00783D"/>
          </a:solidFill>
          <a:ln>
            <a:noFill/>
          </a:ln>
        </p:spPr>
      </p:sp>
      <p:sp>
        <p:nvSpPr>
          <p:cNvPr id="160" name="Google Shape;160;p22"/>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00783D"/>
          </a:solidFill>
          <a:ln>
            <a:noFill/>
          </a:ln>
        </p:spPr>
      </p:sp>
      <p:sp>
        <p:nvSpPr>
          <p:cNvPr id="161" name="Google Shape;161;p22"/>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00783D"/>
          </a:solidFill>
          <a:ln>
            <a:noFill/>
          </a:ln>
        </p:spPr>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4"/>
          <p:cNvSpPr txBox="1"/>
          <p:nvPr/>
        </p:nvSpPr>
        <p:spPr>
          <a:xfrm>
            <a:off x="241750" y="795125"/>
            <a:ext cx="34680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00783D"/>
                </a:solidFill>
                <a:latin typeface="Open Sans"/>
                <a:ea typeface="Open Sans"/>
                <a:cs typeface="Open Sans"/>
                <a:sym typeface="Open Sans"/>
              </a:rPr>
              <a:t>Hot Science</a:t>
            </a:r>
            <a:r>
              <a:rPr b="1" i="0" lang="en" sz="4600" u="none" cap="none" strike="noStrike">
                <a:solidFill>
                  <a:srgbClr val="00783D"/>
                </a:solidFill>
                <a:latin typeface="Open Sans"/>
                <a:ea typeface="Open Sans"/>
                <a:cs typeface="Open Sans"/>
                <a:sym typeface="Open Sans"/>
              </a:rPr>
              <a:t> </a:t>
            </a:r>
            <a:r>
              <a:rPr lang="en" sz="4600">
                <a:solidFill>
                  <a:srgbClr val="00783D"/>
                </a:solidFill>
                <a:latin typeface="Open Sans"/>
                <a:ea typeface="Open Sans"/>
                <a:cs typeface="Open Sans"/>
                <a:sym typeface="Open Sans"/>
              </a:rPr>
              <a:t>Guides</a:t>
            </a:r>
            <a:endParaRPr sz="4600">
              <a:solidFill>
                <a:srgbClr val="00783D"/>
              </a:solidFill>
            </a:endParaRPr>
          </a:p>
        </p:txBody>
      </p:sp>
      <p:sp>
        <p:nvSpPr>
          <p:cNvPr id="77" name="Google Shape;77;p14"/>
          <p:cNvSpPr/>
          <p:nvPr/>
        </p:nvSpPr>
        <p:spPr>
          <a:xfrm>
            <a:off x="1361100" y="53948"/>
            <a:ext cx="43529" cy="844207"/>
          </a:xfrm>
          <a:custGeom>
            <a:rect b="b" l="l" r="r" t="t"/>
            <a:pathLst>
              <a:path extrusionOk="0" h="1474597" w="38100">
                <a:moveTo>
                  <a:pt x="38100" y="0"/>
                </a:moveTo>
                <a:lnTo>
                  <a:pt x="38100" y="1474597"/>
                </a:lnTo>
                <a:lnTo>
                  <a:pt x="0" y="1474597"/>
                </a:lnTo>
                <a:lnTo>
                  <a:pt x="0" y="0"/>
                </a:lnTo>
                <a:close/>
              </a:path>
            </a:pathLst>
          </a:custGeom>
          <a:solidFill>
            <a:srgbClr val="00783D"/>
          </a:solidFill>
          <a:ln>
            <a:noFill/>
          </a:ln>
        </p:spPr>
      </p:sp>
      <p:sp>
        <p:nvSpPr>
          <p:cNvPr id="78" name="Google Shape;78;p14"/>
          <p:cNvSpPr/>
          <p:nvPr/>
        </p:nvSpPr>
        <p:spPr>
          <a:xfrm>
            <a:off x="1361100" y="2211125"/>
            <a:ext cx="43529" cy="2709397"/>
          </a:xfrm>
          <a:custGeom>
            <a:rect b="b" l="l" r="r" t="t"/>
            <a:pathLst>
              <a:path extrusionOk="0" h="5286629" w="38100">
                <a:moveTo>
                  <a:pt x="38100" y="0"/>
                </a:moveTo>
                <a:lnTo>
                  <a:pt x="38100" y="5286629"/>
                </a:lnTo>
                <a:lnTo>
                  <a:pt x="0" y="5286629"/>
                </a:lnTo>
                <a:lnTo>
                  <a:pt x="0" y="0"/>
                </a:lnTo>
                <a:close/>
              </a:path>
            </a:pathLst>
          </a:custGeom>
          <a:solidFill>
            <a:srgbClr val="00783D"/>
          </a:solidFill>
          <a:ln>
            <a:noFill/>
          </a:ln>
        </p:spPr>
      </p:sp>
      <p:sp>
        <p:nvSpPr>
          <p:cNvPr id="79" name="Google Shape;79;p14"/>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00783D"/>
          </a:solidFill>
          <a:ln>
            <a:noFill/>
          </a:ln>
        </p:spPr>
      </p:sp>
      <p:sp>
        <p:nvSpPr>
          <p:cNvPr id="80" name="Google Shape;80;p14"/>
          <p:cNvSpPr txBox="1"/>
          <p:nvPr/>
        </p:nvSpPr>
        <p:spPr>
          <a:xfrm>
            <a:off x="3400400" y="1566125"/>
            <a:ext cx="4873500" cy="2410200"/>
          </a:xfrm>
          <a:prstGeom prst="rect">
            <a:avLst/>
          </a:prstGeom>
          <a:noFill/>
          <a:ln>
            <a:noFill/>
          </a:ln>
        </p:spPr>
        <p:txBody>
          <a:bodyPr anchorCtr="0" anchor="t" bIns="0" lIns="0" spcFirstLastPara="1" rIns="0" wrap="square" tIns="0">
            <a:spAutoFit/>
          </a:bodyPr>
          <a:lstStyle/>
          <a:p>
            <a:pPr indent="0" lvl="0" marL="0" rtl="0" algn="ctr">
              <a:lnSpc>
                <a:spcPct val="139966"/>
              </a:lnSpc>
              <a:spcBef>
                <a:spcPts val="0"/>
              </a:spcBef>
              <a:spcAft>
                <a:spcPts val="0"/>
              </a:spcAft>
              <a:buClr>
                <a:schemeClr val="dk1"/>
              </a:buClr>
              <a:buFont typeface="Arial"/>
              <a:buNone/>
            </a:pPr>
            <a:r>
              <a:rPr b="1" lang="en" sz="2000">
                <a:solidFill>
                  <a:srgbClr val="00783D"/>
                </a:solidFill>
                <a:latin typeface="Open Sans"/>
                <a:ea typeface="Open Sans"/>
                <a:cs typeface="Open Sans"/>
                <a:sym typeface="Open Sans"/>
              </a:rPr>
              <a:t>How to Use </a:t>
            </a:r>
            <a:endParaRPr b="1" sz="2000">
              <a:solidFill>
                <a:srgbClr val="00783D"/>
              </a:solidFill>
              <a:latin typeface="Open Sans"/>
              <a:ea typeface="Open Sans"/>
              <a:cs typeface="Open Sans"/>
              <a:sym typeface="Open Sans"/>
            </a:endParaRPr>
          </a:p>
          <a:p>
            <a:pPr indent="0" lvl="0" marL="0" rtl="0" algn="ctr">
              <a:lnSpc>
                <a:spcPct val="139966"/>
              </a:lnSpc>
              <a:spcBef>
                <a:spcPts val="0"/>
              </a:spcBef>
              <a:spcAft>
                <a:spcPts val="0"/>
              </a:spcAft>
              <a:buClr>
                <a:schemeClr val="dk1"/>
              </a:buClr>
              <a:buFont typeface="Arial"/>
              <a:buNone/>
            </a:pPr>
            <a:r>
              <a:t/>
            </a:r>
            <a:endParaRPr b="1" sz="500">
              <a:solidFill>
                <a:srgbClr val="EF4723"/>
              </a:solidFill>
              <a:latin typeface="Open Sans"/>
              <a:ea typeface="Open Sans"/>
              <a:cs typeface="Open Sans"/>
              <a:sym typeface="Open Sans"/>
            </a:endParaRPr>
          </a:p>
          <a:p>
            <a:pPr indent="0" lvl="0" marL="0" rtl="0" algn="l">
              <a:lnSpc>
                <a:spcPct val="150000"/>
              </a:lnSpc>
              <a:spcBef>
                <a:spcPts val="0"/>
              </a:spcBef>
              <a:spcAft>
                <a:spcPts val="0"/>
              </a:spcAft>
              <a:buClr>
                <a:schemeClr val="dk1"/>
              </a:buClr>
              <a:buFont typeface="Arial"/>
              <a:buNone/>
            </a:pPr>
            <a:r>
              <a:rPr b="1" lang="en" sz="1499">
                <a:solidFill>
                  <a:srgbClr val="090F10"/>
                </a:solidFill>
                <a:latin typeface="Open Sans"/>
                <a:ea typeface="Open Sans"/>
                <a:cs typeface="Open Sans"/>
                <a:sym typeface="Open Sans"/>
              </a:rPr>
              <a:t>Presentation: </a:t>
            </a:r>
            <a:r>
              <a:rPr lang="en" sz="1499">
                <a:solidFill>
                  <a:srgbClr val="090F10"/>
                </a:solidFill>
                <a:latin typeface="Open Sans"/>
                <a:ea typeface="Open Sans"/>
                <a:cs typeface="Open Sans"/>
                <a:sym typeface="Open Sans"/>
              </a:rPr>
              <a:t>Share via projector screen</a:t>
            </a:r>
            <a:endParaRPr sz="1499">
              <a:solidFill>
                <a:srgbClr val="090F10"/>
              </a:solidFill>
              <a:latin typeface="Open Sans"/>
              <a:ea typeface="Open Sans"/>
              <a:cs typeface="Open Sans"/>
              <a:sym typeface="Open Sans"/>
            </a:endParaRPr>
          </a:p>
          <a:p>
            <a:pPr indent="-323786" lvl="0" marL="457200" rtl="0" algn="l">
              <a:lnSpc>
                <a:spcPct val="150000"/>
              </a:lnSpc>
              <a:spcBef>
                <a:spcPts val="1000"/>
              </a:spcBef>
              <a:spcAft>
                <a:spcPts val="0"/>
              </a:spcAft>
              <a:buClr>
                <a:srgbClr val="090F10"/>
              </a:buClr>
              <a:buSzPts val="1499"/>
              <a:buFont typeface="Open Sans"/>
              <a:buChar char="-"/>
            </a:pPr>
            <a:r>
              <a:rPr lang="en" sz="1499">
                <a:solidFill>
                  <a:srgbClr val="090F10"/>
                </a:solidFill>
                <a:latin typeface="Open Sans"/>
                <a:ea typeface="Open Sans"/>
                <a:cs typeface="Open Sans"/>
                <a:sym typeface="Open Sans"/>
              </a:rPr>
              <a:t>Reference speaker notes for answer key/ brainstorming suggestions</a:t>
            </a:r>
            <a:endParaRPr sz="1499">
              <a:solidFill>
                <a:srgbClr val="090F10"/>
              </a:solidFill>
              <a:latin typeface="Open Sans"/>
              <a:ea typeface="Open Sans"/>
              <a:cs typeface="Open Sans"/>
              <a:sym typeface="Open Sans"/>
            </a:endParaRPr>
          </a:p>
          <a:p>
            <a:pPr indent="0" lvl="0" marL="0" rtl="0" algn="l">
              <a:lnSpc>
                <a:spcPct val="150000"/>
              </a:lnSpc>
              <a:spcBef>
                <a:spcPts val="1000"/>
              </a:spcBef>
              <a:spcAft>
                <a:spcPts val="1000"/>
              </a:spcAft>
              <a:buClr>
                <a:schemeClr val="dk1"/>
              </a:buClr>
              <a:buFont typeface="Arial"/>
              <a:buNone/>
            </a:pPr>
            <a:r>
              <a:rPr b="1" lang="en" sz="1499">
                <a:solidFill>
                  <a:srgbClr val="090F10"/>
                </a:solidFill>
                <a:latin typeface="Open Sans"/>
                <a:ea typeface="Open Sans"/>
                <a:cs typeface="Open Sans"/>
                <a:sym typeface="Open Sans"/>
              </a:rPr>
              <a:t>Worksheet Print-Out: </a:t>
            </a:r>
            <a:r>
              <a:rPr lang="en" sz="1499">
                <a:solidFill>
                  <a:srgbClr val="090F10"/>
                </a:solidFill>
                <a:latin typeface="Open Sans"/>
                <a:ea typeface="Open Sans"/>
                <a:cs typeface="Open Sans"/>
                <a:sym typeface="Open Sans"/>
              </a:rPr>
              <a:t>Print a packet for each student to follow along with this presentation</a:t>
            </a:r>
            <a:endParaRPr sz="1499">
              <a:solidFill>
                <a:srgbClr val="090F10"/>
              </a:solidFill>
              <a:latin typeface="Open Sans"/>
              <a:ea typeface="Open Sans"/>
              <a:cs typeface="Open Sans"/>
              <a:sym typeface="Open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5"/>
          <p:cNvSpPr txBox="1"/>
          <p:nvPr/>
        </p:nvSpPr>
        <p:spPr>
          <a:xfrm>
            <a:off x="230422" y="706650"/>
            <a:ext cx="32202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 sz="4600" u="none" cap="none" strike="noStrike">
                <a:solidFill>
                  <a:srgbClr val="00783D"/>
                </a:solidFill>
                <a:latin typeface="Open Sans"/>
                <a:ea typeface="Open Sans"/>
                <a:cs typeface="Open Sans"/>
                <a:sym typeface="Open Sans"/>
              </a:rPr>
              <a:t>Learning </a:t>
            </a:r>
            <a:endParaRPr b="1" i="0" sz="4600" u="none" cap="none" strike="noStrike">
              <a:solidFill>
                <a:srgbClr val="00783D"/>
              </a:solidFill>
              <a:latin typeface="Open Sans"/>
              <a:ea typeface="Open Sans"/>
              <a:cs typeface="Open Sans"/>
              <a:sym typeface="Open Sans"/>
            </a:endParaRPr>
          </a:p>
          <a:p>
            <a:pPr indent="0" lvl="0" marL="0" marR="0" rtl="0" algn="l">
              <a:lnSpc>
                <a:spcPct val="100000"/>
              </a:lnSpc>
              <a:spcBef>
                <a:spcPts val="0"/>
              </a:spcBef>
              <a:spcAft>
                <a:spcPts val="0"/>
              </a:spcAft>
              <a:buNone/>
            </a:pPr>
            <a:r>
              <a:rPr i="0" lang="en" sz="4600" u="none" cap="none" strike="noStrike">
                <a:solidFill>
                  <a:srgbClr val="00783D"/>
                </a:solidFill>
                <a:latin typeface="Open Sans"/>
                <a:ea typeface="Open Sans"/>
                <a:cs typeface="Open Sans"/>
                <a:sym typeface="Open Sans"/>
              </a:rPr>
              <a:t>Objectives</a:t>
            </a:r>
            <a:endParaRPr sz="4600">
              <a:latin typeface="Open Sans"/>
              <a:ea typeface="Open Sans"/>
              <a:cs typeface="Open Sans"/>
              <a:sym typeface="Open Sans"/>
            </a:endParaRPr>
          </a:p>
        </p:txBody>
      </p:sp>
      <p:sp>
        <p:nvSpPr>
          <p:cNvPr id="86" name="Google Shape;86;p15"/>
          <p:cNvSpPr txBox="1"/>
          <p:nvPr/>
        </p:nvSpPr>
        <p:spPr>
          <a:xfrm>
            <a:off x="3392750" y="1015000"/>
            <a:ext cx="5376300" cy="3389400"/>
          </a:xfrm>
          <a:prstGeom prst="rect">
            <a:avLst/>
          </a:prstGeom>
          <a:noFill/>
          <a:ln>
            <a:noFill/>
          </a:ln>
        </p:spPr>
        <p:txBody>
          <a:bodyPr anchorCtr="0" anchor="t" bIns="0" lIns="0" spcFirstLastPara="1" rIns="0" wrap="square" tIns="0">
            <a:spAutoFit/>
          </a:bodyPr>
          <a:lstStyle/>
          <a:p>
            <a:pPr indent="-172721" lvl="1" marL="345441" marR="0" rtl="0" algn="l">
              <a:lnSpc>
                <a:spcPct val="140000"/>
              </a:lnSpc>
              <a:spcBef>
                <a:spcPts val="0"/>
              </a:spcBef>
              <a:spcAft>
                <a:spcPts val="0"/>
              </a:spcAft>
              <a:buClr>
                <a:srgbClr val="131212"/>
              </a:buClr>
              <a:buSzPts val="1600"/>
              <a:buFont typeface="Open Sans"/>
              <a:buAutoNum type="arabicPeriod"/>
            </a:pPr>
            <a:r>
              <a:rPr i="0" lang="en" sz="1600" u="none" cap="none" strike="noStrike">
                <a:solidFill>
                  <a:srgbClr val="131212"/>
                </a:solidFill>
                <a:latin typeface="Open Sans"/>
                <a:ea typeface="Open Sans"/>
                <a:cs typeface="Open Sans"/>
                <a:sym typeface="Open Sans"/>
              </a:rPr>
              <a:t>Organisms that we describe as </a:t>
            </a:r>
            <a:r>
              <a:rPr b="1" i="0" lang="en" sz="1600" u="none" cap="none" strike="noStrike">
                <a:solidFill>
                  <a:srgbClr val="131212"/>
                </a:solidFill>
                <a:latin typeface="Open Sans"/>
                <a:ea typeface="Open Sans"/>
                <a:cs typeface="Open Sans"/>
                <a:sym typeface="Open Sans"/>
              </a:rPr>
              <a:t>beautiful</a:t>
            </a:r>
            <a:r>
              <a:rPr i="0" lang="en" sz="1600" u="none" cap="none" strike="noStrike">
                <a:solidFill>
                  <a:srgbClr val="131212"/>
                </a:solidFill>
                <a:latin typeface="Open Sans"/>
                <a:ea typeface="Open Sans"/>
                <a:cs typeface="Open Sans"/>
                <a:sym typeface="Open Sans"/>
              </a:rPr>
              <a:t> tend to </a:t>
            </a:r>
            <a:r>
              <a:rPr b="1" i="0" lang="en" sz="1600" u="none" cap="none" strike="noStrike">
                <a:solidFill>
                  <a:srgbClr val="131212"/>
                </a:solidFill>
                <a:latin typeface="Open Sans"/>
                <a:ea typeface="Open Sans"/>
                <a:cs typeface="Open Sans"/>
                <a:sym typeface="Open Sans"/>
              </a:rPr>
              <a:t>stand out</a:t>
            </a:r>
            <a:r>
              <a:rPr i="0" lang="en" sz="1600" u="none" cap="none" strike="noStrike">
                <a:solidFill>
                  <a:srgbClr val="131212"/>
                </a:solidFill>
                <a:latin typeface="Open Sans"/>
                <a:ea typeface="Open Sans"/>
                <a:cs typeface="Open Sans"/>
                <a:sym typeface="Open Sans"/>
              </a:rPr>
              <a:t> from their environment.</a:t>
            </a:r>
            <a:endParaRPr>
              <a:latin typeface="Open Sans"/>
              <a:ea typeface="Open Sans"/>
              <a:cs typeface="Open Sans"/>
              <a:sym typeface="Open Sans"/>
            </a:endParaRPr>
          </a:p>
          <a:p>
            <a:pPr indent="-172721" lvl="1" marL="345441" marR="0" rtl="0" algn="l">
              <a:lnSpc>
                <a:spcPct val="140000"/>
              </a:lnSpc>
              <a:spcBef>
                <a:spcPts val="1000"/>
              </a:spcBef>
              <a:spcAft>
                <a:spcPts val="0"/>
              </a:spcAft>
              <a:buClr>
                <a:srgbClr val="131212"/>
              </a:buClr>
              <a:buSzPts val="1600"/>
              <a:buFont typeface="Open Sans"/>
              <a:buAutoNum type="arabicPeriod"/>
            </a:pPr>
            <a:r>
              <a:rPr b="1" i="0" lang="en" sz="1600" u="none" cap="none" strike="noStrike">
                <a:solidFill>
                  <a:srgbClr val="131212"/>
                </a:solidFill>
                <a:latin typeface="Open Sans"/>
                <a:ea typeface="Open Sans"/>
                <a:cs typeface="Open Sans"/>
                <a:sym typeface="Open Sans"/>
              </a:rPr>
              <a:t>Beauty</a:t>
            </a:r>
            <a:r>
              <a:rPr i="0" lang="en" sz="1600" u="none" cap="none" strike="noStrike">
                <a:solidFill>
                  <a:srgbClr val="131212"/>
                </a:solidFill>
                <a:latin typeface="Open Sans"/>
                <a:ea typeface="Open Sans"/>
                <a:cs typeface="Open Sans"/>
                <a:sym typeface="Open Sans"/>
              </a:rPr>
              <a:t> allows organisms to </a:t>
            </a:r>
            <a:r>
              <a:rPr b="1" i="0" lang="en" sz="1600" u="none" cap="none" strike="noStrike">
                <a:solidFill>
                  <a:srgbClr val="131212"/>
                </a:solidFill>
                <a:latin typeface="Open Sans"/>
                <a:ea typeface="Open Sans"/>
                <a:cs typeface="Open Sans"/>
                <a:sym typeface="Open Sans"/>
              </a:rPr>
              <a:t>stand out</a:t>
            </a:r>
            <a:r>
              <a:rPr i="0" lang="en" sz="1600" u="none" cap="none" strike="noStrike">
                <a:solidFill>
                  <a:srgbClr val="131212"/>
                </a:solidFill>
                <a:latin typeface="Open Sans"/>
                <a:ea typeface="Open Sans"/>
                <a:cs typeface="Open Sans"/>
                <a:sym typeface="Open Sans"/>
              </a:rPr>
              <a:t> and </a:t>
            </a:r>
            <a:r>
              <a:rPr b="1" i="0" lang="en" sz="1600" u="none" cap="none" strike="noStrike">
                <a:solidFill>
                  <a:srgbClr val="131212"/>
                </a:solidFill>
                <a:latin typeface="Open Sans"/>
                <a:ea typeface="Open Sans"/>
                <a:cs typeface="Open Sans"/>
                <a:sym typeface="Open Sans"/>
              </a:rPr>
              <a:t>attract potential mates</a:t>
            </a:r>
            <a:r>
              <a:rPr i="0" lang="en" sz="1600" u="none" cap="none" strike="noStrike">
                <a:solidFill>
                  <a:srgbClr val="131212"/>
                </a:solidFill>
                <a:latin typeface="Open Sans"/>
                <a:ea typeface="Open Sans"/>
                <a:cs typeface="Open Sans"/>
                <a:sym typeface="Open Sans"/>
              </a:rPr>
              <a:t>.</a:t>
            </a:r>
            <a:endParaRPr>
              <a:latin typeface="Open Sans"/>
              <a:ea typeface="Open Sans"/>
              <a:cs typeface="Open Sans"/>
              <a:sym typeface="Open Sans"/>
            </a:endParaRPr>
          </a:p>
          <a:p>
            <a:pPr indent="-172721" lvl="1" marL="345441" marR="0" rtl="0" algn="l">
              <a:lnSpc>
                <a:spcPct val="140000"/>
              </a:lnSpc>
              <a:spcBef>
                <a:spcPts val="1000"/>
              </a:spcBef>
              <a:spcAft>
                <a:spcPts val="0"/>
              </a:spcAft>
              <a:buClr>
                <a:srgbClr val="131212"/>
              </a:buClr>
              <a:buSzPts val="1600"/>
              <a:buFont typeface="Open Sans"/>
              <a:buAutoNum type="arabicPeriod"/>
            </a:pPr>
            <a:r>
              <a:rPr i="0" lang="en" sz="1600" u="none" cap="none" strike="noStrike">
                <a:solidFill>
                  <a:srgbClr val="131212"/>
                </a:solidFill>
                <a:latin typeface="Open Sans"/>
                <a:ea typeface="Open Sans"/>
                <a:cs typeface="Open Sans"/>
                <a:sym typeface="Open Sans"/>
              </a:rPr>
              <a:t> </a:t>
            </a:r>
            <a:r>
              <a:rPr b="1" i="0" lang="en" sz="1600" u="none" cap="none" strike="noStrike">
                <a:solidFill>
                  <a:srgbClr val="131212"/>
                </a:solidFill>
                <a:latin typeface="Open Sans"/>
                <a:ea typeface="Open Sans"/>
                <a:cs typeface="Open Sans"/>
                <a:sym typeface="Open Sans"/>
              </a:rPr>
              <a:t>Predators</a:t>
            </a:r>
            <a:r>
              <a:rPr i="0" lang="en" sz="1600" u="none" cap="none" strike="noStrike">
                <a:solidFill>
                  <a:srgbClr val="131212"/>
                </a:solidFill>
                <a:latin typeface="Open Sans"/>
                <a:ea typeface="Open Sans"/>
                <a:cs typeface="Open Sans"/>
                <a:sym typeface="Open Sans"/>
              </a:rPr>
              <a:t> tend to </a:t>
            </a:r>
            <a:r>
              <a:rPr b="1" i="0" lang="en" sz="1600" u="none" cap="none" strike="noStrike">
                <a:solidFill>
                  <a:srgbClr val="131212"/>
                </a:solidFill>
                <a:latin typeface="Open Sans"/>
                <a:ea typeface="Open Sans"/>
                <a:cs typeface="Open Sans"/>
                <a:sym typeface="Open Sans"/>
              </a:rPr>
              <a:t>target</a:t>
            </a:r>
            <a:r>
              <a:rPr i="0" lang="en" sz="1600" u="none" cap="none" strike="noStrike">
                <a:solidFill>
                  <a:srgbClr val="131212"/>
                </a:solidFill>
                <a:latin typeface="Open Sans"/>
                <a:ea typeface="Open Sans"/>
                <a:cs typeface="Open Sans"/>
                <a:sym typeface="Open Sans"/>
              </a:rPr>
              <a:t> organisms that stand out from their environment.</a:t>
            </a:r>
            <a:endParaRPr>
              <a:latin typeface="Open Sans"/>
              <a:ea typeface="Open Sans"/>
              <a:cs typeface="Open Sans"/>
              <a:sym typeface="Open Sans"/>
            </a:endParaRPr>
          </a:p>
          <a:p>
            <a:pPr indent="0" lvl="0" marL="0" marR="0" rtl="0" algn="l">
              <a:lnSpc>
                <a:spcPct val="140000"/>
              </a:lnSpc>
              <a:spcBef>
                <a:spcPts val="1000"/>
              </a:spcBef>
              <a:spcAft>
                <a:spcPts val="1000"/>
              </a:spcAft>
              <a:buNone/>
            </a:pPr>
            <a:r>
              <a:rPr i="0" lang="en" sz="1600" u="none" cap="none" strike="noStrike">
                <a:solidFill>
                  <a:srgbClr val="131212"/>
                </a:solidFill>
                <a:latin typeface="Open Sans"/>
                <a:ea typeface="Open Sans"/>
                <a:cs typeface="Open Sans"/>
                <a:sym typeface="Open Sans"/>
              </a:rPr>
              <a:t>Adaptive traits, like beauty, can be advantageous in regards to sexual selection (finding a mate) while being </a:t>
            </a:r>
            <a:r>
              <a:rPr lang="en" sz="1600">
                <a:solidFill>
                  <a:srgbClr val="131212"/>
                </a:solidFill>
                <a:latin typeface="Open Sans"/>
                <a:ea typeface="Open Sans"/>
                <a:cs typeface="Open Sans"/>
                <a:sym typeface="Open Sans"/>
              </a:rPr>
              <a:t>harmful</a:t>
            </a:r>
            <a:r>
              <a:rPr i="0" lang="en" sz="1600" u="none" cap="none" strike="noStrike">
                <a:solidFill>
                  <a:srgbClr val="131212"/>
                </a:solidFill>
                <a:latin typeface="Open Sans"/>
                <a:ea typeface="Open Sans"/>
                <a:cs typeface="Open Sans"/>
                <a:sym typeface="Open Sans"/>
              </a:rPr>
              <a:t> for natural selection (more likely to be eaten).</a:t>
            </a:r>
            <a:endParaRPr i="0" sz="1600" u="none" cap="none" strike="noStrike">
              <a:solidFill>
                <a:srgbClr val="131212"/>
              </a:solidFill>
              <a:latin typeface="Open Sans"/>
              <a:ea typeface="Open Sans"/>
              <a:cs typeface="Open Sans"/>
              <a:sym typeface="Open Sans"/>
            </a:endParaRPr>
          </a:p>
        </p:txBody>
      </p:sp>
      <p:sp>
        <p:nvSpPr>
          <p:cNvPr id="87" name="Google Shape;87;p15"/>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i="0" lang="en" sz="5000" u="none" cap="none" strike="noStrike">
                <a:solidFill>
                  <a:srgbClr val="00783D"/>
                </a:solidFill>
                <a:latin typeface="Open Sans"/>
                <a:ea typeface="Open Sans"/>
                <a:cs typeface="Open Sans"/>
                <a:sym typeface="Open Sans"/>
              </a:rPr>
              <a:t>1</a:t>
            </a:r>
            <a:endParaRPr sz="5000">
              <a:solidFill>
                <a:srgbClr val="00783D"/>
              </a:solidFill>
            </a:endParaRPr>
          </a:p>
        </p:txBody>
      </p:sp>
      <p:sp>
        <p:nvSpPr>
          <p:cNvPr id="88" name="Google Shape;88;p15"/>
          <p:cNvSpPr/>
          <p:nvPr/>
        </p:nvSpPr>
        <p:spPr>
          <a:xfrm>
            <a:off x="1361100" y="-98452"/>
            <a:ext cx="43529" cy="844207"/>
          </a:xfrm>
          <a:custGeom>
            <a:rect b="b" l="l" r="r" t="t"/>
            <a:pathLst>
              <a:path extrusionOk="0" h="1474597" w="38100">
                <a:moveTo>
                  <a:pt x="38100" y="0"/>
                </a:moveTo>
                <a:lnTo>
                  <a:pt x="38100" y="1474597"/>
                </a:lnTo>
                <a:lnTo>
                  <a:pt x="0" y="1474597"/>
                </a:lnTo>
                <a:lnTo>
                  <a:pt x="0" y="0"/>
                </a:lnTo>
                <a:close/>
              </a:path>
            </a:pathLst>
          </a:custGeom>
          <a:solidFill>
            <a:srgbClr val="00783D"/>
          </a:solidFill>
          <a:ln>
            <a:noFill/>
          </a:ln>
        </p:spPr>
      </p:sp>
      <p:sp>
        <p:nvSpPr>
          <p:cNvPr id="89" name="Google Shape;89;p15"/>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00783D"/>
          </a:solidFill>
          <a:ln>
            <a:noFill/>
          </a:ln>
        </p:spPr>
      </p:sp>
      <p:sp>
        <p:nvSpPr>
          <p:cNvPr id="90" name="Google Shape;90;p15"/>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00783D"/>
          </a:solidFill>
          <a:ln>
            <a:noFill/>
          </a:ln>
        </p:spPr>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6"/>
          <p:cNvSpPr txBox="1"/>
          <p:nvPr/>
        </p:nvSpPr>
        <p:spPr>
          <a:xfrm>
            <a:off x="4194300" y="648475"/>
            <a:ext cx="4489500" cy="2324100"/>
          </a:xfrm>
          <a:prstGeom prst="rect">
            <a:avLst/>
          </a:prstGeom>
          <a:noFill/>
          <a:ln>
            <a:noFill/>
          </a:ln>
        </p:spPr>
        <p:txBody>
          <a:bodyPr anchorCtr="0" anchor="t" bIns="0" lIns="0" spcFirstLastPara="1" rIns="0" wrap="square" tIns="0">
            <a:spAutoFit/>
          </a:bodyPr>
          <a:lstStyle/>
          <a:p>
            <a:pPr indent="0" lvl="0" marL="0" rtl="0" algn="ctr">
              <a:lnSpc>
                <a:spcPct val="139966"/>
              </a:lnSpc>
              <a:spcBef>
                <a:spcPts val="0"/>
              </a:spcBef>
              <a:spcAft>
                <a:spcPts val="0"/>
              </a:spcAft>
              <a:buClr>
                <a:schemeClr val="dk1"/>
              </a:buClr>
              <a:buSzPts val="1100"/>
              <a:buFont typeface="Arial"/>
              <a:buNone/>
            </a:pPr>
            <a:r>
              <a:rPr b="1" lang="en" sz="2000">
                <a:solidFill>
                  <a:srgbClr val="00783D"/>
                </a:solidFill>
                <a:latin typeface="Open Sans"/>
                <a:ea typeface="Open Sans"/>
                <a:cs typeface="Open Sans"/>
                <a:sym typeface="Open Sans"/>
              </a:rPr>
              <a:t>Your Challenge</a:t>
            </a:r>
            <a:endParaRPr sz="1600">
              <a:solidFill>
                <a:srgbClr val="221F20"/>
              </a:solidFill>
              <a:latin typeface="Open Sans"/>
              <a:ea typeface="Open Sans"/>
              <a:cs typeface="Open Sans"/>
              <a:sym typeface="Open Sans"/>
            </a:endParaRPr>
          </a:p>
          <a:p>
            <a:pPr indent="0" lvl="0" marL="0" marR="0" rtl="0" algn="l">
              <a:lnSpc>
                <a:spcPct val="120000"/>
              </a:lnSpc>
              <a:spcBef>
                <a:spcPts val="0"/>
              </a:spcBef>
              <a:spcAft>
                <a:spcPts val="0"/>
              </a:spcAft>
              <a:buNone/>
            </a:pPr>
            <a:r>
              <a:rPr i="0" lang="en" sz="1500" u="none" cap="none" strike="noStrike">
                <a:solidFill>
                  <a:srgbClr val="221F20"/>
                </a:solidFill>
                <a:latin typeface="Open Sans"/>
                <a:ea typeface="Open Sans"/>
                <a:cs typeface="Open Sans"/>
                <a:sym typeface="Open Sans"/>
              </a:rPr>
              <a:t>Animals are </a:t>
            </a:r>
            <a:r>
              <a:rPr b="1" i="0" lang="en" sz="1500" u="none" cap="none" strike="noStrike">
                <a:solidFill>
                  <a:srgbClr val="221F20"/>
                </a:solidFill>
                <a:latin typeface="Open Sans"/>
                <a:ea typeface="Open Sans"/>
                <a:cs typeface="Open Sans"/>
                <a:sym typeface="Open Sans"/>
              </a:rPr>
              <a:t>more likely</a:t>
            </a:r>
            <a:r>
              <a:rPr i="0" lang="en" sz="1500" u="none" cap="none" strike="noStrike">
                <a:solidFill>
                  <a:srgbClr val="221F20"/>
                </a:solidFill>
                <a:latin typeface="Open Sans"/>
                <a:ea typeface="Open Sans"/>
                <a:cs typeface="Open Sans"/>
                <a:sym typeface="Open Sans"/>
              </a:rPr>
              <a:t> to mate if they have characteristics that allow them to </a:t>
            </a:r>
            <a:r>
              <a:rPr b="1" i="0" lang="en" sz="1500" u="none" cap="none" strike="noStrike">
                <a:solidFill>
                  <a:srgbClr val="221F20"/>
                </a:solidFill>
                <a:latin typeface="Open Sans"/>
                <a:ea typeface="Open Sans"/>
                <a:cs typeface="Open Sans"/>
                <a:sym typeface="Open Sans"/>
              </a:rPr>
              <a:t>stand ou</a:t>
            </a:r>
            <a:r>
              <a:rPr i="0" lang="en" sz="1500" u="none" cap="none" strike="noStrike">
                <a:solidFill>
                  <a:srgbClr val="221F20"/>
                </a:solidFill>
                <a:latin typeface="Open Sans"/>
                <a:ea typeface="Open Sans"/>
                <a:cs typeface="Open Sans"/>
                <a:sym typeface="Open Sans"/>
              </a:rPr>
              <a:t>t. </a:t>
            </a:r>
            <a:endParaRPr sz="1500">
              <a:solidFill>
                <a:srgbClr val="221F20"/>
              </a:solidFill>
              <a:latin typeface="Open Sans"/>
              <a:ea typeface="Open Sans"/>
              <a:cs typeface="Open Sans"/>
              <a:sym typeface="Open Sans"/>
            </a:endParaRPr>
          </a:p>
          <a:p>
            <a:pPr indent="0" lvl="0" marL="0" marR="0" rtl="0" algn="l">
              <a:lnSpc>
                <a:spcPct val="120000"/>
              </a:lnSpc>
              <a:spcBef>
                <a:spcPts val="0"/>
              </a:spcBef>
              <a:spcAft>
                <a:spcPts val="0"/>
              </a:spcAft>
              <a:buNone/>
            </a:pPr>
            <a:r>
              <a:t/>
            </a:r>
            <a:endParaRPr sz="1500">
              <a:solidFill>
                <a:srgbClr val="221F20"/>
              </a:solidFill>
              <a:latin typeface="Open Sans"/>
              <a:ea typeface="Open Sans"/>
              <a:cs typeface="Open Sans"/>
              <a:sym typeface="Open Sans"/>
            </a:endParaRPr>
          </a:p>
          <a:p>
            <a:pPr indent="0" lvl="0" marL="0" marR="0" rtl="0" algn="l">
              <a:lnSpc>
                <a:spcPct val="120000"/>
              </a:lnSpc>
              <a:spcBef>
                <a:spcPts val="0"/>
              </a:spcBef>
              <a:spcAft>
                <a:spcPts val="0"/>
              </a:spcAft>
              <a:buNone/>
            </a:pPr>
            <a:r>
              <a:rPr i="0" lang="en" sz="1500" u="none" cap="none" strike="noStrike">
                <a:solidFill>
                  <a:srgbClr val="221F20"/>
                </a:solidFill>
                <a:latin typeface="Open Sans"/>
                <a:ea typeface="Open Sans"/>
                <a:cs typeface="Open Sans"/>
                <a:sym typeface="Open Sans"/>
              </a:rPr>
              <a:t>Unfortunately, standing out means predators can find the animal more easily as well! </a:t>
            </a:r>
            <a:r>
              <a:rPr lang="en" sz="1500">
                <a:solidFill>
                  <a:srgbClr val="221F20"/>
                </a:solidFill>
                <a:latin typeface="Open Sans"/>
                <a:ea typeface="Open Sans"/>
                <a:cs typeface="Open Sans"/>
                <a:sym typeface="Open Sans"/>
              </a:rPr>
              <a:t>Explore</a:t>
            </a:r>
            <a:r>
              <a:rPr i="0" lang="en" sz="1500" u="none" cap="none" strike="noStrike">
                <a:solidFill>
                  <a:srgbClr val="221F20"/>
                </a:solidFill>
                <a:latin typeface="Open Sans"/>
                <a:ea typeface="Open Sans"/>
                <a:cs typeface="Open Sans"/>
                <a:sym typeface="Open Sans"/>
              </a:rPr>
              <a:t> an example where </a:t>
            </a:r>
            <a:r>
              <a:rPr b="1" i="0" lang="en" sz="1500" u="none" cap="none" strike="noStrike">
                <a:solidFill>
                  <a:srgbClr val="221F20"/>
                </a:solidFill>
                <a:latin typeface="Open Sans"/>
                <a:ea typeface="Open Sans"/>
                <a:cs typeface="Open Sans"/>
                <a:sym typeface="Open Sans"/>
              </a:rPr>
              <a:t>beauty kills</a:t>
            </a:r>
            <a:r>
              <a:rPr i="0" lang="en" sz="1500" u="none" cap="none" strike="noStrike">
                <a:solidFill>
                  <a:srgbClr val="221F20"/>
                </a:solidFill>
                <a:latin typeface="Open Sans"/>
                <a:ea typeface="Open Sans"/>
                <a:cs typeface="Open Sans"/>
                <a:sym typeface="Open Sans"/>
              </a:rPr>
              <a:t> by observing M&amp;M’s in their natural habitat.</a:t>
            </a:r>
            <a:endParaRPr sz="1300">
              <a:latin typeface="Open Sans"/>
              <a:ea typeface="Open Sans"/>
              <a:cs typeface="Open Sans"/>
              <a:sym typeface="Open Sans"/>
            </a:endParaRPr>
          </a:p>
        </p:txBody>
      </p:sp>
      <p:sp>
        <p:nvSpPr>
          <p:cNvPr id="96" name="Google Shape;96;p16"/>
          <p:cNvSpPr txBox="1"/>
          <p:nvPr/>
        </p:nvSpPr>
        <p:spPr>
          <a:xfrm>
            <a:off x="2620376" y="3169224"/>
            <a:ext cx="5938800" cy="1568700"/>
          </a:xfrm>
          <a:prstGeom prst="rect">
            <a:avLst/>
          </a:prstGeom>
          <a:noFill/>
          <a:ln>
            <a:noFill/>
          </a:ln>
        </p:spPr>
        <p:txBody>
          <a:bodyPr anchorCtr="0" anchor="t" bIns="0" lIns="0" spcFirstLastPara="1" rIns="0" wrap="square" tIns="0">
            <a:spAutoFit/>
          </a:bodyPr>
          <a:lstStyle/>
          <a:p>
            <a:pPr indent="0" lvl="0" marL="0" rtl="0" algn="l">
              <a:lnSpc>
                <a:spcPct val="139966"/>
              </a:lnSpc>
              <a:spcBef>
                <a:spcPts val="0"/>
              </a:spcBef>
              <a:spcAft>
                <a:spcPts val="0"/>
              </a:spcAft>
              <a:buNone/>
            </a:pPr>
            <a:r>
              <a:rPr b="1" lang="en" sz="2000">
                <a:solidFill>
                  <a:srgbClr val="00783D"/>
                </a:solidFill>
                <a:latin typeface="Open Sans"/>
                <a:ea typeface="Open Sans"/>
                <a:cs typeface="Open Sans"/>
                <a:sym typeface="Open Sans"/>
              </a:rPr>
              <a:t>Materials</a:t>
            </a:r>
            <a:endParaRPr sz="1600">
              <a:solidFill>
                <a:srgbClr val="221F20"/>
              </a:solidFill>
              <a:latin typeface="IBM Plex Sans Condensed"/>
              <a:ea typeface="IBM Plex Sans Condensed"/>
              <a:cs typeface="IBM Plex Sans Condensed"/>
              <a:sym typeface="IBM Plex Sans Condensed"/>
            </a:endParaRPr>
          </a:p>
          <a:p>
            <a:pPr indent="-172720" lvl="1" marL="345440" marR="0" rtl="0" algn="l">
              <a:lnSpc>
                <a:spcPct val="120687"/>
              </a:lnSpc>
              <a:spcBef>
                <a:spcPts val="0"/>
              </a:spcBef>
              <a:spcAft>
                <a:spcPts val="0"/>
              </a:spcAft>
              <a:buClr>
                <a:srgbClr val="221F20"/>
              </a:buClr>
              <a:buSzPts val="1600"/>
              <a:buChar char="•"/>
            </a:pPr>
            <a:r>
              <a:rPr b="0" i="0" lang="en" sz="1600" u="none" cap="none" strike="noStrike">
                <a:solidFill>
                  <a:srgbClr val="221F20"/>
                </a:solidFill>
                <a:latin typeface="IBM Plex Sans Condensed"/>
                <a:ea typeface="IBM Plex Sans Condensed"/>
                <a:cs typeface="IBM Plex Sans Condensed"/>
                <a:sym typeface="IBM Plex Sans Condensed"/>
              </a:rPr>
              <a:t>Orange or red piece of construction paper. </a:t>
            </a:r>
            <a:endParaRPr sz="1600">
              <a:solidFill>
                <a:srgbClr val="221F20"/>
              </a:solidFill>
              <a:latin typeface="IBM Plex Sans Condensed"/>
              <a:ea typeface="IBM Plex Sans Condensed"/>
              <a:cs typeface="IBM Plex Sans Condensed"/>
              <a:sym typeface="IBM Plex Sans Condensed"/>
            </a:endParaRPr>
          </a:p>
          <a:p>
            <a:pPr indent="-172720" lvl="1" marL="345440" marR="0" rtl="0" algn="l">
              <a:lnSpc>
                <a:spcPct val="120687"/>
              </a:lnSpc>
              <a:spcBef>
                <a:spcPts val="0"/>
              </a:spcBef>
              <a:spcAft>
                <a:spcPts val="0"/>
              </a:spcAft>
              <a:buClr>
                <a:srgbClr val="221F20"/>
              </a:buClr>
              <a:buSzPts val="1600"/>
              <a:buChar char="•"/>
            </a:pPr>
            <a:r>
              <a:rPr b="0" i="0" lang="en" sz="1600" u="none" cap="none" strike="noStrike">
                <a:solidFill>
                  <a:srgbClr val="221F20"/>
                </a:solidFill>
                <a:latin typeface="IBM Plex Sans Condensed"/>
                <a:ea typeface="IBM Plex Sans Condensed"/>
                <a:cs typeface="IBM Plex Sans Condensed"/>
                <a:sym typeface="IBM Plex Sans Condensed"/>
              </a:rPr>
              <a:t>A large collection of M&amp;Ms (about 15 – 20 M&amp;M’s per color). </a:t>
            </a:r>
            <a:endParaRPr sz="1600">
              <a:solidFill>
                <a:srgbClr val="221F20"/>
              </a:solidFill>
              <a:latin typeface="IBM Plex Sans Condensed"/>
              <a:ea typeface="IBM Plex Sans Condensed"/>
              <a:cs typeface="IBM Plex Sans Condensed"/>
              <a:sym typeface="IBM Plex Sans Condensed"/>
            </a:endParaRPr>
          </a:p>
          <a:p>
            <a:pPr indent="-172720" lvl="1" marL="345440" marR="0" rtl="0" algn="l">
              <a:lnSpc>
                <a:spcPct val="120687"/>
              </a:lnSpc>
              <a:spcBef>
                <a:spcPts val="0"/>
              </a:spcBef>
              <a:spcAft>
                <a:spcPts val="0"/>
              </a:spcAft>
              <a:buClr>
                <a:srgbClr val="221F20"/>
              </a:buClr>
              <a:buSzPts val="1600"/>
              <a:buChar char="•"/>
            </a:pPr>
            <a:r>
              <a:rPr b="0" i="0" lang="en" sz="1600" u="none" cap="none" strike="noStrike">
                <a:solidFill>
                  <a:srgbClr val="221F20"/>
                </a:solidFill>
                <a:latin typeface="IBM Plex Sans Condensed"/>
                <a:ea typeface="IBM Plex Sans Condensed"/>
                <a:cs typeface="IBM Plex Sans Condensed"/>
                <a:sym typeface="IBM Plex Sans Condensed"/>
              </a:rPr>
              <a:t>Timer </a:t>
            </a:r>
            <a:endParaRPr/>
          </a:p>
          <a:p>
            <a:pPr indent="-172720" lvl="1" marL="345440" marR="0" rtl="0" algn="l">
              <a:lnSpc>
                <a:spcPct val="128000"/>
              </a:lnSpc>
              <a:spcBef>
                <a:spcPts val="0"/>
              </a:spcBef>
              <a:spcAft>
                <a:spcPts val="0"/>
              </a:spcAft>
              <a:buClr>
                <a:srgbClr val="221F20"/>
              </a:buClr>
              <a:buSzPts val="1600"/>
              <a:buChar char="•"/>
            </a:pPr>
            <a:r>
              <a:rPr lang="en" sz="1600">
                <a:solidFill>
                  <a:srgbClr val="221F20"/>
                </a:solidFill>
                <a:latin typeface="IBM Plex Sans Condensed"/>
                <a:ea typeface="IBM Plex Sans Condensed"/>
                <a:cs typeface="IBM Plex Sans Condensed"/>
                <a:sym typeface="IBM Plex Sans Condensed"/>
              </a:rPr>
              <a:t>Pencil</a:t>
            </a:r>
            <a:endParaRPr/>
          </a:p>
        </p:txBody>
      </p:sp>
      <p:sp>
        <p:nvSpPr>
          <p:cNvPr id="97" name="Google Shape;97;p16"/>
          <p:cNvSpPr txBox="1"/>
          <p:nvPr/>
        </p:nvSpPr>
        <p:spPr>
          <a:xfrm>
            <a:off x="207000" y="756325"/>
            <a:ext cx="38580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00783D"/>
                </a:solidFill>
                <a:latin typeface="Open Sans"/>
                <a:ea typeface="Open Sans"/>
                <a:cs typeface="Open Sans"/>
                <a:sym typeface="Open Sans"/>
              </a:rPr>
              <a:t>A Taste for</a:t>
            </a:r>
            <a:r>
              <a:rPr b="1" i="0" lang="en" sz="4600" u="none" cap="none" strike="noStrike">
                <a:solidFill>
                  <a:srgbClr val="00783D"/>
                </a:solidFill>
                <a:latin typeface="Open Sans"/>
                <a:ea typeface="Open Sans"/>
                <a:cs typeface="Open Sans"/>
                <a:sym typeface="Open Sans"/>
              </a:rPr>
              <a:t> </a:t>
            </a:r>
            <a:r>
              <a:rPr lang="en" sz="4600">
                <a:solidFill>
                  <a:srgbClr val="00783D"/>
                </a:solidFill>
                <a:latin typeface="Open Sans"/>
                <a:ea typeface="Open Sans"/>
                <a:cs typeface="Open Sans"/>
                <a:sym typeface="Open Sans"/>
              </a:rPr>
              <a:t>the</a:t>
            </a:r>
            <a:r>
              <a:rPr lang="en" sz="4600">
                <a:solidFill>
                  <a:srgbClr val="00783D"/>
                </a:solidFill>
                <a:latin typeface="Open Sans"/>
                <a:ea typeface="Open Sans"/>
                <a:cs typeface="Open Sans"/>
                <a:sym typeface="Open Sans"/>
              </a:rPr>
              <a:t> Beautiful</a:t>
            </a:r>
            <a:endParaRPr sz="4600">
              <a:solidFill>
                <a:srgbClr val="00783D"/>
              </a:solidFill>
              <a:latin typeface="Open Sans"/>
              <a:ea typeface="Open Sans"/>
              <a:cs typeface="Open Sans"/>
              <a:sym typeface="Open Sans"/>
            </a:endParaRPr>
          </a:p>
        </p:txBody>
      </p:sp>
      <p:sp>
        <p:nvSpPr>
          <p:cNvPr id="98" name="Google Shape;98;p16"/>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00783D"/>
                </a:solidFill>
                <a:latin typeface="Open Sans"/>
                <a:ea typeface="Open Sans"/>
                <a:cs typeface="Open Sans"/>
                <a:sym typeface="Open Sans"/>
              </a:rPr>
              <a:t>2</a:t>
            </a:r>
            <a:endParaRPr sz="5000">
              <a:solidFill>
                <a:srgbClr val="00783D"/>
              </a:solidFill>
            </a:endParaRPr>
          </a:p>
        </p:txBody>
      </p:sp>
      <p:sp>
        <p:nvSpPr>
          <p:cNvPr id="99" name="Google Shape;99;p16"/>
          <p:cNvSpPr/>
          <p:nvPr/>
        </p:nvSpPr>
        <p:spPr>
          <a:xfrm>
            <a:off x="1361100" y="-98452"/>
            <a:ext cx="43529" cy="844207"/>
          </a:xfrm>
          <a:custGeom>
            <a:rect b="b" l="l" r="r" t="t"/>
            <a:pathLst>
              <a:path extrusionOk="0" h="1474597" w="38100">
                <a:moveTo>
                  <a:pt x="38100" y="0"/>
                </a:moveTo>
                <a:lnTo>
                  <a:pt x="38100" y="1474597"/>
                </a:lnTo>
                <a:lnTo>
                  <a:pt x="0" y="1474597"/>
                </a:lnTo>
                <a:lnTo>
                  <a:pt x="0" y="0"/>
                </a:lnTo>
                <a:close/>
              </a:path>
            </a:pathLst>
          </a:custGeom>
          <a:solidFill>
            <a:srgbClr val="00783D"/>
          </a:solidFill>
          <a:ln>
            <a:noFill/>
          </a:ln>
        </p:spPr>
      </p:sp>
      <p:sp>
        <p:nvSpPr>
          <p:cNvPr id="100" name="Google Shape;100;p16"/>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00783D"/>
          </a:solidFill>
          <a:ln>
            <a:noFill/>
          </a:ln>
        </p:spPr>
      </p:sp>
      <p:sp>
        <p:nvSpPr>
          <p:cNvPr id="101" name="Google Shape;101;p16"/>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00783D"/>
          </a:solidFill>
          <a:ln>
            <a:noFill/>
          </a:ln>
        </p:spPr>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7"/>
          <p:cNvSpPr txBox="1"/>
          <p:nvPr/>
        </p:nvSpPr>
        <p:spPr>
          <a:xfrm>
            <a:off x="223825" y="709538"/>
            <a:ext cx="28326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 sz="4600" u="none" cap="none" strike="noStrike">
                <a:solidFill>
                  <a:srgbClr val="00783D"/>
                </a:solidFill>
                <a:latin typeface="Open Sans"/>
                <a:ea typeface="Open Sans"/>
                <a:cs typeface="Open Sans"/>
                <a:sym typeface="Open Sans"/>
              </a:rPr>
              <a:t>Feeding</a:t>
            </a:r>
            <a:endParaRPr sz="4600">
              <a:latin typeface="Open Sans"/>
              <a:ea typeface="Open Sans"/>
              <a:cs typeface="Open Sans"/>
              <a:sym typeface="Open Sans"/>
            </a:endParaRPr>
          </a:p>
          <a:p>
            <a:pPr indent="0" lvl="0" marL="0" marR="0" rtl="0" algn="l">
              <a:lnSpc>
                <a:spcPct val="100000"/>
              </a:lnSpc>
              <a:spcBef>
                <a:spcPts val="0"/>
              </a:spcBef>
              <a:spcAft>
                <a:spcPts val="0"/>
              </a:spcAft>
              <a:buNone/>
            </a:pPr>
            <a:r>
              <a:rPr i="0" lang="en" sz="4600" u="none" cap="none" strike="noStrike">
                <a:solidFill>
                  <a:srgbClr val="00783D"/>
                </a:solidFill>
                <a:latin typeface="Open Sans"/>
                <a:ea typeface="Open Sans"/>
                <a:cs typeface="Open Sans"/>
                <a:sym typeface="Open Sans"/>
              </a:rPr>
              <a:t>Frenzy</a:t>
            </a:r>
            <a:endParaRPr sz="4600">
              <a:latin typeface="Open Sans"/>
              <a:ea typeface="Open Sans"/>
              <a:cs typeface="Open Sans"/>
              <a:sym typeface="Open Sans"/>
            </a:endParaRPr>
          </a:p>
        </p:txBody>
      </p:sp>
      <p:sp>
        <p:nvSpPr>
          <p:cNvPr id="107" name="Google Shape;107;p17"/>
          <p:cNvSpPr txBox="1"/>
          <p:nvPr/>
        </p:nvSpPr>
        <p:spPr>
          <a:xfrm>
            <a:off x="3056425" y="1286400"/>
            <a:ext cx="5604000" cy="25707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i="0" lang="en" sz="1600" u="none" cap="none" strike="noStrike">
                <a:solidFill>
                  <a:srgbClr val="221F20"/>
                </a:solidFill>
                <a:latin typeface="Open Sans"/>
                <a:ea typeface="Open Sans"/>
                <a:cs typeface="Open Sans"/>
                <a:sym typeface="Open Sans"/>
              </a:rPr>
              <a:t>With a partner, decide who is going to be in each role.</a:t>
            </a:r>
            <a:endParaRPr>
              <a:latin typeface="Open Sans"/>
              <a:ea typeface="Open Sans"/>
              <a:cs typeface="Open Sans"/>
              <a:sym typeface="Open Sans"/>
            </a:endParaRPr>
          </a:p>
          <a:p>
            <a:pPr indent="-172720" lvl="1" marL="345439" marR="0" rtl="0" algn="l">
              <a:lnSpc>
                <a:spcPct val="140025"/>
              </a:lnSpc>
              <a:spcBef>
                <a:spcPts val="1000"/>
              </a:spcBef>
              <a:spcAft>
                <a:spcPts val="0"/>
              </a:spcAft>
              <a:buClr>
                <a:srgbClr val="221F20"/>
              </a:buClr>
              <a:buSzPts val="1599"/>
              <a:buFont typeface="IBM Plex Sans Condensed"/>
              <a:buAutoNum type="arabicPeriod"/>
            </a:pPr>
            <a:r>
              <a:rPr i="0" lang="en" sz="1599" u="none" cap="none" strike="noStrike">
                <a:solidFill>
                  <a:srgbClr val="221F20"/>
                </a:solidFill>
                <a:latin typeface="Open Sans"/>
                <a:ea typeface="Open Sans"/>
                <a:cs typeface="Open Sans"/>
                <a:sym typeface="Open Sans"/>
              </a:rPr>
              <a:t> </a:t>
            </a:r>
            <a:r>
              <a:rPr b="1" i="0" lang="en" sz="1599" u="none" cap="none" strike="noStrike">
                <a:solidFill>
                  <a:srgbClr val="221F20"/>
                </a:solidFill>
                <a:latin typeface="Open Sans"/>
                <a:ea typeface="Open Sans"/>
                <a:cs typeface="Open Sans"/>
                <a:sym typeface="Open Sans"/>
              </a:rPr>
              <a:t>The Predator: </a:t>
            </a:r>
            <a:r>
              <a:rPr i="0" lang="en" sz="1599" u="none" cap="none" strike="noStrike">
                <a:solidFill>
                  <a:srgbClr val="221F20"/>
                </a:solidFill>
                <a:latin typeface="Open Sans"/>
                <a:ea typeface="Open Sans"/>
                <a:cs typeface="Open Sans"/>
                <a:sym typeface="Open Sans"/>
              </a:rPr>
              <a:t>You hunt like a bird of prey precisely picking up M&amp;M’s one at a time with your fingers. </a:t>
            </a:r>
            <a:endParaRPr>
              <a:latin typeface="Open Sans"/>
              <a:ea typeface="Open Sans"/>
              <a:cs typeface="Open Sans"/>
              <a:sym typeface="Open Sans"/>
            </a:endParaRPr>
          </a:p>
          <a:p>
            <a:pPr indent="-172720" lvl="1" marL="345439" marR="0" rtl="0" algn="l">
              <a:lnSpc>
                <a:spcPct val="140025"/>
              </a:lnSpc>
              <a:spcBef>
                <a:spcPts val="1000"/>
              </a:spcBef>
              <a:spcAft>
                <a:spcPts val="1000"/>
              </a:spcAft>
              <a:buClr>
                <a:srgbClr val="221F20"/>
              </a:buClr>
              <a:buSzPts val="1599"/>
              <a:buFont typeface="IBM Plex Sans Condensed"/>
              <a:buAutoNum type="arabicPeriod"/>
            </a:pPr>
            <a:r>
              <a:rPr i="0" lang="en" sz="1599" u="none" cap="none" strike="noStrike">
                <a:solidFill>
                  <a:srgbClr val="221F20"/>
                </a:solidFill>
                <a:latin typeface="Open Sans"/>
                <a:ea typeface="Open Sans"/>
                <a:cs typeface="Open Sans"/>
                <a:sym typeface="Open Sans"/>
              </a:rPr>
              <a:t> </a:t>
            </a:r>
            <a:r>
              <a:rPr b="1" i="0" lang="en" sz="1599" u="none" cap="none" strike="noStrike">
                <a:solidFill>
                  <a:srgbClr val="221F20"/>
                </a:solidFill>
                <a:latin typeface="Open Sans"/>
                <a:ea typeface="Open Sans"/>
                <a:cs typeface="Open Sans"/>
                <a:sym typeface="Open Sans"/>
              </a:rPr>
              <a:t>The Biologist: </a:t>
            </a:r>
            <a:r>
              <a:rPr i="0" lang="en" sz="1599" u="none" cap="none" strike="noStrike">
                <a:solidFill>
                  <a:srgbClr val="221F20"/>
                </a:solidFill>
                <a:latin typeface="Open Sans"/>
                <a:ea typeface="Open Sans"/>
                <a:cs typeface="Open Sans"/>
                <a:sym typeface="Open Sans"/>
              </a:rPr>
              <a:t>You are a biologist studying the M&amp;M’s. Your job is to mark the initial and final population of M&amp;M’s on the table and to observe how the predator hunts.</a:t>
            </a:r>
            <a:endParaRPr>
              <a:latin typeface="Open Sans"/>
              <a:ea typeface="Open Sans"/>
              <a:cs typeface="Open Sans"/>
              <a:sym typeface="Open Sans"/>
            </a:endParaRPr>
          </a:p>
        </p:txBody>
      </p:sp>
      <p:sp>
        <p:nvSpPr>
          <p:cNvPr id="108" name="Google Shape;108;p17"/>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00783D"/>
                </a:solidFill>
                <a:latin typeface="Open Sans"/>
                <a:ea typeface="Open Sans"/>
                <a:cs typeface="Open Sans"/>
                <a:sym typeface="Open Sans"/>
              </a:rPr>
              <a:t>3</a:t>
            </a:r>
            <a:endParaRPr sz="5000">
              <a:solidFill>
                <a:srgbClr val="00783D"/>
              </a:solidFill>
            </a:endParaRPr>
          </a:p>
        </p:txBody>
      </p:sp>
      <p:sp>
        <p:nvSpPr>
          <p:cNvPr id="109" name="Google Shape;109;p17"/>
          <p:cNvSpPr/>
          <p:nvPr/>
        </p:nvSpPr>
        <p:spPr>
          <a:xfrm>
            <a:off x="1361100" y="-98452"/>
            <a:ext cx="43529" cy="844207"/>
          </a:xfrm>
          <a:custGeom>
            <a:rect b="b" l="l" r="r" t="t"/>
            <a:pathLst>
              <a:path extrusionOk="0" h="1474597" w="38100">
                <a:moveTo>
                  <a:pt x="38100" y="0"/>
                </a:moveTo>
                <a:lnTo>
                  <a:pt x="38100" y="1474597"/>
                </a:lnTo>
                <a:lnTo>
                  <a:pt x="0" y="1474597"/>
                </a:lnTo>
                <a:lnTo>
                  <a:pt x="0" y="0"/>
                </a:lnTo>
                <a:close/>
              </a:path>
            </a:pathLst>
          </a:custGeom>
          <a:solidFill>
            <a:srgbClr val="00783D"/>
          </a:solidFill>
          <a:ln>
            <a:noFill/>
          </a:ln>
        </p:spPr>
      </p:sp>
      <p:sp>
        <p:nvSpPr>
          <p:cNvPr id="110" name="Google Shape;110;p17"/>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00783D"/>
          </a:solidFill>
          <a:ln>
            <a:noFill/>
          </a:ln>
        </p:spPr>
      </p:sp>
      <p:sp>
        <p:nvSpPr>
          <p:cNvPr id="111" name="Google Shape;111;p17"/>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00783D"/>
          </a:solidFill>
          <a:ln>
            <a:noFill/>
          </a:ln>
        </p:spPr>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8"/>
          <p:cNvSpPr txBox="1"/>
          <p:nvPr/>
        </p:nvSpPr>
        <p:spPr>
          <a:xfrm>
            <a:off x="223825" y="709538"/>
            <a:ext cx="28326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 sz="4600" u="none" cap="none" strike="noStrike">
                <a:solidFill>
                  <a:srgbClr val="00783D"/>
                </a:solidFill>
                <a:latin typeface="Open Sans"/>
                <a:ea typeface="Open Sans"/>
                <a:cs typeface="Open Sans"/>
                <a:sym typeface="Open Sans"/>
              </a:rPr>
              <a:t>Feeding</a:t>
            </a:r>
            <a:endParaRPr sz="4600">
              <a:latin typeface="Open Sans"/>
              <a:ea typeface="Open Sans"/>
              <a:cs typeface="Open Sans"/>
              <a:sym typeface="Open Sans"/>
            </a:endParaRPr>
          </a:p>
          <a:p>
            <a:pPr indent="0" lvl="0" marL="0" marR="0" rtl="0" algn="l">
              <a:lnSpc>
                <a:spcPct val="100000"/>
              </a:lnSpc>
              <a:spcBef>
                <a:spcPts val="0"/>
              </a:spcBef>
              <a:spcAft>
                <a:spcPts val="0"/>
              </a:spcAft>
              <a:buNone/>
            </a:pPr>
            <a:r>
              <a:rPr i="0" lang="en" sz="4600" u="none" cap="none" strike="noStrike">
                <a:solidFill>
                  <a:srgbClr val="00783D"/>
                </a:solidFill>
                <a:latin typeface="Open Sans"/>
                <a:ea typeface="Open Sans"/>
                <a:cs typeface="Open Sans"/>
                <a:sym typeface="Open Sans"/>
              </a:rPr>
              <a:t>Frenzy</a:t>
            </a:r>
            <a:endParaRPr sz="4600">
              <a:latin typeface="Open Sans"/>
              <a:ea typeface="Open Sans"/>
              <a:cs typeface="Open Sans"/>
              <a:sym typeface="Open Sans"/>
            </a:endParaRPr>
          </a:p>
        </p:txBody>
      </p:sp>
      <p:sp>
        <p:nvSpPr>
          <p:cNvPr id="117" name="Google Shape;117;p18"/>
          <p:cNvSpPr txBox="1"/>
          <p:nvPr/>
        </p:nvSpPr>
        <p:spPr>
          <a:xfrm>
            <a:off x="2873474" y="557004"/>
            <a:ext cx="5992800" cy="4286400"/>
          </a:xfrm>
          <a:prstGeom prst="rect">
            <a:avLst/>
          </a:prstGeom>
          <a:noFill/>
          <a:ln>
            <a:noFill/>
          </a:ln>
        </p:spPr>
        <p:txBody>
          <a:bodyPr anchorCtr="0" anchor="t" bIns="0" lIns="0" spcFirstLastPara="1" rIns="0" wrap="square" tIns="0">
            <a:spAutoFit/>
          </a:bodyPr>
          <a:lstStyle/>
          <a:p>
            <a:pPr indent="-330200" lvl="0" marL="457200" marR="0" rtl="0" algn="l">
              <a:lnSpc>
                <a:spcPct val="115000"/>
              </a:lnSpc>
              <a:spcBef>
                <a:spcPts val="0"/>
              </a:spcBef>
              <a:spcAft>
                <a:spcPts val="0"/>
              </a:spcAft>
              <a:buClr>
                <a:srgbClr val="221F20"/>
              </a:buClr>
              <a:buSzPts val="1600"/>
              <a:buFont typeface="Open Sans"/>
              <a:buAutoNum type="arabicPeriod"/>
            </a:pPr>
            <a:r>
              <a:rPr b="1" i="0" lang="en" sz="1600" u="none" cap="none" strike="noStrike">
                <a:solidFill>
                  <a:srgbClr val="221F20"/>
                </a:solidFill>
                <a:latin typeface="Open Sans"/>
                <a:ea typeface="Open Sans"/>
                <a:cs typeface="Open Sans"/>
                <a:sym typeface="Open Sans"/>
              </a:rPr>
              <a:t>Setting up: </a:t>
            </a:r>
            <a:r>
              <a:rPr i="0" lang="en" sz="1600" u="none" cap="none" strike="noStrike">
                <a:solidFill>
                  <a:srgbClr val="221F20"/>
                </a:solidFill>
                <a:latin typeface="Open Sans"/>
                <a:ea typeface="Open Sans"/>
                <a:cs typeface="Open Sans"/>
                <a:sym typeface="Open Sans"/>
              </a:rPr>
              <a:t>Pour about 20 M&amp;M’s on the construction paper</a:t>
            </a:r>
            <a:endParaRPr sz="1600">
              <a:latin typeface="Open Sans"/>
              <a:ea typeface="Open Sans"/>
              <a:cs typeface="Open Sans"/>
              <a:sym typeface="Open Sans"/>
            </a:endParaRPr>
          </a:p>
          <a:p>
            <a:pPr indent="-330200" lvl="0" marL="457200" marR="0" rtl="0" algn="l">
              <a:lnSpc>
                <a:spcPct val="115000"/>
              </a:lnSpc>
              <a:spcBef>
                <a:spcPts val="1000"/>
              </a:spcBef>
              <a:spcAft>
                <a:spcPts val="0"/>
              </a:spcAft>
              <a:buClr>
                <a:srgbClr val="221F20"/>
              </a:buClr>
              <a:buSzPts val="1600"/>
              <a:buFont typeface="Open Sans"/>
              <a:buAutoNum type="arabicPeriod"/>
            </a:pPr>
            <a:r>
              <a:rPr i="0" lang="en" sz="1600" u="none" cap="none" strike="noStrike">
                <a:solidFill>
                  <a:srgbClr val="221F20"/>
                </a:solidFill>
                <a:latin typeface="Open Sans"/>
                <a:ea typeface="Open Sans"/>
                <a:cs typeface="Open Sans"/>
                <a:sym typeface="Open Sans"/>
              </a:rPr>
              <a:t>Record the number of M&amp;M’s there are of each color in your table under the “Before Predation” row.</a:t>
            </a:r>
            <a:endParaRPr sz="1600">
              <a:latin typeface="Open Sans"/>
              <a:ea typeface="Open Sans"/>
              <a:cs typeface="Open Sans"/>
              <a:sym typeface="Open Sans"/>
            </a:endParaRPr>
          </a:p>
          <a:p>
            <a:pPr indent="-330200" lvl="0" marL="457200" marR="0" rtl="0" algn="l">
              <a:lnSpc>
                <a:spcPct val="115000"/>
              </a:lnSpc>
              <a:spcBef>
                <a:spcPts val="1000"/>
              </a:spcBef>
              <a:spcAft>
                <a:spcPts val="0"/>
              </a:spcAft>
              <a:buClr>
                <a:srgbClr val="221F20"/>
              </a:buClr>
              <a:buSzPts val="1600"/>
              <a:buFont typeface="Open Sans"/>
              <a:buAutoNum type="arabicPeriod"/>
            </a:pPr>
            <a:r>
              <a:rPr b="1" i="0" lang="en" sz="1600" u="none" cap="none" strike="noStrike">
                <a:solidFill>
                  <a:srgbClr val="221F20"/>
                </a:solidFill>
                <a:latin typeface="Open Sans"/>
                <a:ea typeface="Open Sans"/>
                <a:cs typeface="Open Sans"/>
                <a:sym typeface="Open Sans"/>
              </a:rPr>
              <a:t>Biologist:</a:t>
            </a:r>
            <a:r>
              <a:rPr i="0" lang="en" sz="1600" u="none" cap="none" strike="noStrike">
                <a:solidFill>
                  <a:srgbClr val="221F20"/>
                </a:solidFill>
                <a:latin typeface="Open Sans"/>
                <a:ea typeface="Open Sans"/>
                <a:cs typeface="Open Sans"/>
                <a:sym typeface="Open Sans"/>
              </a:rPr>
              <a:t> set a timer for 20 seconds for</a:t>
            </a:r>
            <a:r>
              <a:rPr lang="en" sz="1600">
                <a:solidFill>
                  <a:srgbClr val="221F20"/>
                </a:solidFill>
                <a:latin typeface="Open Sans"/>
                <a:ea typeface="Open Sans"/>
                <a:cs typeface="Open Sans"/>
                <a:sym typeface="Open Sans"/>
              </a:rPr>
              <a:t> </a:t>
            </a:r>
            <a:r>
              <a:rPr i="0" lang="en" sz="1600" u="none" cap="none" strike="noStrike">
                <a:solidFill>
                  <a:srgbClr val="221F20"/>
                </a:solidFill>
                <a:latin typeface="Open Sans"/>
                <a:ea typeface="Open Sans"/>
                <a:cs typeface="Open Sans"/>
                <a:sym typeface="Open Sans"/>
              </a:rPr>
              <a:t>the feeding frenzy.</a:t>
            </a:r>
            <a:endParaRPr sz="1600">
              <a:solidFill>
                <a:srgbClr val="221F20"/>
              </a:solidFill>
              <a:latin typeface="Open Sans"/>
              <a:ea typeface="Open Sans"/>
              <a:cs typeface="Open Sans"/>
              <a:sym typeface="Open Sans"/>
            </a:endParaRPr>
          </a:p>
          <a:p>
            <a:pPr indent="0" lvl="0" marL="457200" marR="0" rtl="0" algn="l">
              <a:lnSpc>
                <a:spcPct val="115000"/>
              </a:lnSpc>
              <a:spcBef>
                <a:spcPts val="1000"/>
              </a:spcBef>
              <a:spcAft>
                <a:spcPts val="0"/>
              </a:spcAft>
              <a:buNone/>
            </a:pPr>
            <a:r>
              <a:rPr b="1" i="0" lang="en" sz="1600" u="none" cap="none" strike="noStrike">
                <a:solidFill>
                  <a:srgbClr val="221F20"/>
                </a:solidFill>
                <a:latin typeface="Open Sans"/>
                <a:ea typeface="Open Sans"/>
                <a:cs typeface="Open Sans"/>
                <a:sym typeface="Open Sans"/>
              </a:rPr>
              <a:t>Predator: </a:t>
            </a:r>
            <a:r>
              <a:rPr i="0" lang="en" sz="1600" u="none" cap="none" strike="noStrike">
                <a:solidFill>
                  <a:srgbClr val="221F20"/>
                </a:solidFill>
                <a:latin typeface="Open Sans"/>
                <a:ea typeface="Open Sans"/>
                <a:cs typeface="Open Sans"/>
                <a:sym typeface="Open Sans"/>
              </a:rPr>
              <a:t>During the 20-second timer, use your fingers to grab M&amp;M’s and and set them in a pile in front of you. Remember, you strike the first critter you see with speed and precision.</a:t>
            </a:r>
            <a:endParaRPr sz="1600">
              <a:latin typeface="Open Sans"/>
              <a:ea typeface="Open Sans"/>
              <a:cs typeface="Open Sans"/>
              <a:sym typeface="Open Sans"/>
            </a:endParaRPr>
          </a:p>
          <a:p>
            <a:pPr indent="-330200" lvl="1" marL="914400" marR="0" rtl="0" algn="l">
              <a:lnSpc>
                <a:spcPct val="115000"/>
              </a:lnSpc>
              <a:spcBef>
                <a:spcPts val="1000"/>
              </a:spcBef>
              <a:spcAft>
                <a:spcPts val="0"/>
              </a:spcAft>
              <a:buClr>
                <a:srgbClr val="221F20"/>
              </a:buClr>
              <a:buSzPts val="1600"/>
              <a:buFont typeface="Open Sans"/>
              <a:buAutoNum type="alphaLcPeriod"/>
            </a:pPr>
            <a:r>
              <a:rPr i="0" lang="en" sz="1600" u="none" cap="none" strike="noStrike">
                <a:solidFill>
                  <a:srgbClr val="221F20"/>
                </a:solidFill>
                <a:latin typeface="Open Sans"/>
                <a:ea typeface="Open Sans"/>
                <a:cs typeface="Open Sans"/>
                <a:sym typeface="Open Sans"/>
              </a:rPr>
              <a:t>When the timer goes off, STOP!</a:t>
            </a:r>
            <a:endParaRPr sz="1600">
              <a:latin typeface="Open Sans"/>
              <a:ea typeface="Open Sans"/>
              <a:cs typeface="Open Sans"/>
              <a:sym typeface="Open Sans"/>
            </a:endParaRPr>
          </a:p>
          <a:p>
            <a:pPr indent="-330200" lvl="0" marL="457200" marR="0" rtl="0" algn="l">
              <a:lnSpc>
                <a:spcPct val="115000"/>
              </a:lnSpc>
              <a:spcBef>
                <a:spcPts val="1000"/>
              </a:spcBef>
              <a:spcAft>
                <a:spcPts val="1000"/>
              </a:spcAft>
              <a:buClr>
                <a:srgbClr val="221F20"/>
              </a:buClr>
              <a:buSzPts val="1600"/>
              <a:buFont typeface="Open Sans"/>
              <a:buAutoNum type="arabicPeriod"/>
            </a:pPr>
            <a:r>
              <a:rPr b="1" i="0" lang="en" sz="1600" u="none" cap="none" strike="noStrike">
                <a:solidFill>
                  <a:srgbClr val="221F20"/>
                </a:solidFill>
                <a:latin typeface="Open Sans"/>
                <a:ea typeface="Open Sans"/>
                <a:cs typeface="Open Sans"/>
                <a:sym typeface="Open Sans"/>
              </a:rPr>
              <a:t>Biologist: </a:t>
            </a:r>
            <a:r>
              <a:rPr i="0" lang="en" sz="1600" u="none" cap="none" strike="noStrike">
                <a:solidFill>
                  <a:srgbClr val="221F20"/>
                </a:solidFill>
                <a:latin typeface="Open Sans"/>
                <a:ea typeface="Open Sans"/>
                <a:cs typeface="Open Sans"/>
                <a:sym typeface="Open Sans"/>
              </a:rPr>
              <a:t>Record the number of remaining  M&amp;M’s of each color in your table under the “After Predation” row.</a:t>
            </a:r>
            <a:endParaRPr sz="1600">
              <a:latin typeface="Open Sans"/>
              <a:ea typeface="Open Sans"/>
              <a:cs typeface="Open Sans"/>
              <a:sym typeface="Open Sans"/>
            </a:endParaRPr>
          </a:p>
        </p:txBody>
      </p:sp>
      <p:sp>
        <p:nvSpPr>
          <p:cNvPr id="118" name="Google Shape;118;p18"/>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00783D"/>
                </a:solidFill>
                <a:latin typeface="Open Sans"/>
                <a:ea typeface="Open Sans"/>
                <a:cs typeface="Open Sans"/>
                <a:sym typeface="Open Sans"/>
              </a:rPr>
              <a:t>4</a:t>
            </a:r>
            <a:endParaRPr sz="5000">
              <a:solidFill>
                <a:srgbClr val="00783D"/>
              </a:solidFill>
            </a:endParaRPr>
          </a:p>
        </p:txBody>
      </p:sp>
      <p:sp>
        <p:nvSpPr>
          <p:cNvPr id="119" name="Google Shape;119;p18"/>
          <p:cNvSpPr/>
          <p:nvPr/>
        </p:nvSpPr>
        <p:spPr>
          <a:xfrm>
            <a:off x="1361100" y="-98452"/>
            <a:ext cx="43529" cy="844207"/>
          </a:xfrm>
          <a:custGeom>
            <a:rect b="b" l="l" r="r" t="t"/>
            <a:pathLst>
              <a:path extrusionOk="0" h="1474597" w="38100">
                <a:moveTo>
                  <a:pt x="38100" y="0"/>
                </a:moveTo>
                <a:lnTo>
                  <a:pt x="38100" y="1474597"/>
                </a:lnTo>
                <a:lnTo>
                  <a:pt x="0" y="1474597"/>
                </a:lnTo>
                <a:lnTo>
                  <a:pt x="0" y="0"/>
                </a:lnTo>
                <a:close/>
              </a:path>
            </a:pathLst>
          </a:custGeom>
          <a:solidFill>
            <a:srgbClr val="00783D"/>
          </a:solidFill>
          <a:ln>
            <a:noFill/>
          </a:ln>
        </p:spPr>
      </p:sp>
      <p:sp>
        <p:nvSpPr>
          <p:cNvPr id="120" name="Google Shape;120;p18"/>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00783D"/>
          </a:solidFill>
          <a:ln>
            <a:noFill/>
          </a:ln>
        </p:spPr>
      </p:sp>
      <p:sp>
        <p:nvSpPr>
          <p:cNvPr id="121" name="Google Shape;121;p18"/>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00783D"/>
          </a:solidFill>
          <a:ln>
            <a:noFill/>
          </a:ln>
        </p:spPr>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9"/>
          <p:cNvSpPr txBox="1"/>
          <p:nvPr/>
        </p:nvSpPr>
        <p:spPr>
          <a:xfrm>
            <a:off x="3354000" y="1265100"/>
            <a:ext cx="5418600" cy="2613300"/>
          </a:xfrm>
          <a:prstGeom prst="rect">
            <a:avLst/>
          </a:prstGeom>
          <a:noFill/>
          <a:ln>
            <a:noFill/>
          </a:ln>
        </p:spPr>
        <p:txBody>
          <a:bodyPr anchorCtr="0" anchor="t" bIns="0" lIns="0" spcFirstLastPara="1" rIns="0" wrap="square" tIns="0">
            <a:spAutoFit/>
          </a:bodyPr>
          <a:lstStyle/>
          <a:p>
            <a:pPr indent="0" lvl="0" marL="0" marR="0" rtl="0" algn="l">
              <a:lnSpc>
                <a:spcPct val="115000"/>
              </a:lnSpc>
              <a:spcBef>
                <a:spcPts val="0"/>
              </a:spcBef>
              <a:spcAft>
                <a:spcPts val="0"/>
              </a:spcAft>
              <a:buNone/>
            </a:pPr>
            <a:r>
              <a:rPr b="1" i="0" lang="en" sz="1900" u="none" cap="none" strike="noStrike">
                <a:solidFill>
                  <a:srgbClr val="221F20"/>
                </a:solidFill>
                <a:latin typeface="Open Sans"/>
                <a:ea typeface="Open Sans"/>
                <a:cs typeface="Open Sans"/>
                <a:sym typeface="Open Sans"/>
              </a:rPr>
              <a:t>Context questions:</a:t>
            </a:r>
            <a:endParaRPr b="1" sz="1900">
              <a:solidFill>
                <a:srgbClr val="221F20"/>
              </a:solidFill>
              <a:latin typeface="Open Sans"/>
              <a:ea typeface="Open Sans"/>
              <a:cs typeface="Open Sans"/>
              <a:sym typeface="Open Sans"/>
            </a:endParaRPr>
          </a:p>
          <a:p>
            <a:pPr indent="0" lvl="0" marL="0" marR="0" rtl="0" algn="l">
              <a:lnSpc>
                <a:spcPct val="115000"/>
              </a:lnSpc>
              <a:spcBef>
                <a:spcPts val="1000"/>
              </a:spcBef>
              <a:spcAft>
                <a:spcPts val="0"/>
              </a:spcAft>
              <a:buNone/>
            </a:pPr>
            <a:r>
              <a:t/>
            </a:r>
            <a:endParaRPr b="1" sz="100">
              <a:solidFill>
                <a:srgbClr val="221F20"/>
              </a:solidFill>
              <a:latin typeface="Open Sans"/>
              <a:ea typeface="Open Sans"/>
              <a:cs typeface="Open Sans"/>
              <a:sym typeface="Open Sans"/>
            </a:endParaRPr>
          </a:p>
          <a:p>
            <a:pPr indent="-330200" lvl="0" marL="457200" marR="0" rtl="0" algn="l">
              <a:lnSpc>
                <a:spcPct val="150000"/>
              </a:lnSpc>
              <a:spcBef>
                <a:spcPts val="1000"/>
              </a:spcBef>
              <a:spcAft>
                <a:spcPts val="0"/>
              </a:spcAft>
              <a:buClr>
                <a:srgbClr val="221F20"/>
              </a:buClr>
              <a:buSzPts val="1600"/>
              <a:buFont typeface="Open Sans"/>
              <a:buAutoNum type="arabicPeriod"/>
            </a:pPr>
            <a:r>
              <a:rPr i="0" lang="en" sz="1600" u="none" cap="none" strike="noStrike">
                <a:solidFill>
                  <a:srgbClr val="221F20"/>
                </a:solidFill>
                <a:latin typeface="Open Sans"/>
                <a:ea typeface="Open Sans"/>
                <a:cs typeface="Open Sans"/>
                <a:sym typeface="Open Sans"/>
              </a:rPr>
              <a:t>Which colors of M&amp;M’s were </a:t>
            </a:r>
            <a:r>
              <a:rPr b="1" i="0" lang="en" sz="1600" u="none" cap="none" strike="noStrike">
                <a:solidFill>
                  <a:srgbClr val="221F20"/>
                </a:solidFill>
                <a:latin typeface="Open Sans"/>
                <a:ea typeface="Open Sans"/>
                <a:cs typeface="Open Sans"/>
                <a:sym typeface="Open Sans"/>
              </a:rPr>
              <a:t>most likely</a:t>
            </a:r>
            <a:r>
              <a:rPr i="0" lang="en" sz="1600" u="none" cap="none" strike="noStrike">
                <a:solidFill>
                  <a:srgbClr val="221F20"/>
                </a:solidFill>
                <a:latin typeface="Open Sans"/>
                <a:ea typeface="Open Sans"/>
                <a:cs typeface="Open Sans"/>
                <a:sym typeface="Open Sans"/>
              </a:rPr>
              <a:t> to get eaten by the predator? Why?</a:t>
            </a:r>
            <a:endParaRPr i="0" sz="1600" u="none" cap="none" strike="noStrike">
              <a:solidFill>
                <a:srgbClr val="221F20"/>
              </a:solidFill>
              <a:latin typeface="Open Sans"/>
              <a:ea typeface="Open Sans"/>
              <a:cs typeface="Open Sans"/>
              <a:sym typeface="Open Sans"/>
            </a:endParaRPr>
          </a:p>
          <a:p>
            <a:pPr indent="-330200" lvl="0" marL="457200" marR="0" rtl="0" algn="l">
              <a:lnSpc>
                <a:spcPct val="150000"/>
              </a:lnSpc>
              <a:spcBef>
                <a:spcPts val="1000"/>
              </a:spcBef>
              <a:spcAft>
                <a:spcPts val="0"/>
              </a:spcAft>
              <a:buClr>
                <a:srgbClr val="221F20"/>
              </a:buClr>
              <a:buSzPts val="1600"/>
              <a:buFont typeface="Open Sans"/>
              <a:buAutoNum type="arabicPeriod"/>
            </a:pPr>
            <a:r>
              <a:rPr i="0" lang="en" sz="1600" u="none" cap="none" strike="noStrike">
                <a:solidFill>
                  <a:srgbClr val="221F20"/>
                </a:solidFill>
                <a:latin typeface="Open Sans"/>
                <a:ea typeface="Open Sans"/>
                <a:cs typeface="Open Sans"/>
                <a:sym typeface="Open Sans"/>
              </a:rPr>
              <a:t>Which colors were </a:t>
            </a:r>
            <a:r>
              <a:rPr b="1" i="0" lang="en" sz="1600" u="none" cap="none" strike="noStrike">
                <a:solidFill>
                  <a:srgbClr val="221F20"/>
                </a:solidFill>
                <a:latin typeface="Open Sans"/>
                <a:ea typeface="Open Sans"/>
                <a:cs typeface="Open Sans"/>
                <a:sym typeface="Open Sans"/>
              </a:rPr>
              <a:t>least likely</a:t>
            </a:r>
            <a:r>
              <a:rPr i="0" lang="en" sz="1600" u="none" cap="none" strike="noStrike">
                <a:solidFill>
                  <a:srgbClr val="221F20"/>
                </a:solidFill>
                <a:latin typeface="Open Sans"/>
                <a:ea typeface="Open Sans"/>
                <a:cs typeface="Open Sans"/>
                <a:sym typeface="Open Sans"/>
              </a:rPr>
              <a:t> to be </a:t>
            </a:r>
            <a:r>
              <a:rPr lang="en" sz="1600">
                <a:solidFill>
                  <a:srgbClr val="221F20"/>
                </a:solidFill>
                <a:latin typeface="Open Sans"/>
                <a:ea typeface="Open Sans"/>
                <a:cs typeface="Open Sans"/>
                <a:sym typeface="Open Sans"/>
              </a:rPr>
              <a:t>eaten?</a:t>
            </a:r>
            <a:r>
              <a:rPr i="0" lang="en" sz="1600" u="none" cap="none" strike="noStrike">
                <a:solidFill>
                  <a:srgbClr val="221F20"/>
                </a:solidFill>
                <a:latin typeface="Open Sans"/>
                <a:ea typeface="Open Sans"/>
                <a:cs typeface="Open Sans"/>
                <a:sym typeface="Open Sans"/>
              </a:rPr>
              <a:t> Why? </a:t>
            </a:r>
            <a:endParaRPr i="0" sz="1600" u="none" cap="none" strike="noStrike">
              <a:solidFill>
                <a:srgbClr val="221F20"/>
              </a:solidFill>
              <a:latin typeface="Open Sans"/>
              <a:ea typeface="Open Sans"/>
              <a:cs typeface="Open Sans"/>
              <a:sym typeface="Open Sans"/>
            </a:endParaRPr>
          </a:p>
          <a:p>
            <a:pPr indent="-330200" lvl="0" marL="457200" marR="0" rtl="0" algn="l">
              <a:lnSpc>
                <a:spcPct val="150000"/>
              </a:lnSpc>
              <a:spcBef>
                <a:spcPts val="1000"/>
              </a:spcBef>
              <a:spcAft>
                <a:spcPts val="1000"/>
              </a:spcAft>
              <a:buClr>
                <a:srgbClr val="221F20"/>
              </a:buClr>
              <a:buSzPts val="1600"/>
              <a:buFont typeface="Open Sans"/>
              <a:buAutoNum type="arabicPeriod"/>
            </a:pPr>
            <a:r>
              <a:rPr i="0" lang="en" sz="1600" u="none" cap="none" strike="noStrike">
                <a:solidFill>
                  <a:srgbClr val="221F20"/>
                </a:solidFill>
                <a:latin typeface="Open Sans"/>
                <a:ea typeface="Open Sans"/>
                <a:cs typeface="Open Sans"/>
                <a:sym typeface="Open Sans"/>
              </a:rPr>
              <a:t>Did any colors go extinct (completely disappear from an environment)?</a:t>
            </a:r>
            <a:endParaRPr i="0" sz="1600" u="none" cap="none" strike="noStrike">
              <a:solidFill>
                <a:srgbClr val="221F20"/>
              </a:solidFill>
              <a:latin typeface="Open Sans"/>
              <a:ea typeface="Open Sans"/>
              <a:cs typeface="Open Sans"/>
              <a:sym typeface="Open Sans"/>
            </a:endParaRPr>
          </a:p>
        </p:txBody>
      </p:sp>
      <p:sp>
        <p:nvSpPr>
          <p:cNvPr id="127" name="Google Shape;127;p19"/>
          <p:cNvSpPr txBox="1"/>
          <p:nvPr/>
        </p:nvSpPr>
        <p:spPr>
          <a:xfrm>
            <a:off x="207000" y="756325"/>
            <a:ext cx="31470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00783D"/>
                </a:solidFill>
                <a:latin typeface="Open Sans"/>
                <a:ea typeface="Open Sans"/>
                <a:cs typeface="Open Sans"/>
                <a:sym typeface="Open Sans"/>
              </a:rPr>
              <a:t>Questions</a:t>
            </a:r>
            <a:r>
              <a:rPr b="1" i="0" lang="en" sz="4600" u="none" cap="none" strike="noStrike">
                <a:solidFill>
                  <a:srgbClr val="00783D"/>
                </a:solidFill>
                <a:latin typeface="Open Sans"/>
                <a:ea typeface="Open Sans"/>
                <a:cs typeface="Open Sans"/>
                <a:sym typeface="Open Sans"/>
              </a:rPr>
              <a:t> </a:t>
            </a:r>
            <a:endParaRPr b="1" i="0" sz="4600" u="none" cap="none" strike="noStrike">
              <a:solidFill>
                <a:srgbClr val="00783D"/>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600">
                <a:solidFill>
                  <a:srgbClr val="00783D"/>
                </a:solidFill>
                <a:latin typeface="Open Sans"/>
                <a:ea typeface="Open Sans"/>
                <a:cs typeface="Open Sans"/>
                <a:sym typeface="Open Sans"/>
              </a:rPr>
              <a:t>to Ponder</a:t>
            </a:r>
            <a:endParaRPr sz="4600">
              <a:solidFill>
                <a:srgbClr val="00783D"/>
              </a:solidFill>
              <a:latin typeface="Open Sans"/>
              <a:ea typeface="Open Sans"/>
              <a:cs typeface="Open Sans"/>
              <a:sym typeface="Open Sans"/>
            </a:endParaRPr>
          </a:p>
        </p:txBody>
      </p:sp>
      <p:sp>
        <p:nvSpPr>
          <p:cNvPr id="128" name="Google Shape;128;p19"/>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00783D"/>
                </a:solidFill>
                <a:latin typeface="Open Sans"/>
                <a:ea typeface="Open Sans"/>
                <a:cs typeface="Open Sans"/>
                <a:sym typeface="Open Sans"/>
              </a:rPr>
              <a:t>5</a:t>
            </a:r>
            <a:endParaRPr sz="5000">
              <a:solidFill>
                <a:srgbClr val="00783D"/>
              </a:solidFill>
            </a:endParaRPr>
          </a:p>
        </p:txBody>
      </p:sp>
      <p:sp>
        <p:nvSpPr>
          <p:cNvPr id="129" name="Google Shape;129;p19"/>
          <p:cNvSpPr/>
          <p:nvPr/>
        </p:nvSpPr>
        <p:spPr>
          <a:xfrm>
            <a:off x="1361100" y="-98452"/>
            <a:ext cx="43529" cy="844207"/>
          </a:xfrm>
          <a:custGeom>
            <a:rect b="b" l="l" r="r" t="t"/>
            <a:pathLst>
              <a:path extrusionOk="0" h="1474597" w="38100">
                <a:moveTo>
                  <a:pt x="38100" y="0"/>
                </a:moveTo>
                <a:lnTo>
                  <a:pt x="38100" y="1474597"/>
                </a:lnTo>
                <a:lnTo>
                  <a:pt x="0" y="1474597"/>
                </a:lnTo>
                <a:lnTo>
                  <a:pt x="0" y="0"/>
                </a:lnTo>
                <a:close/>
              </a:path>
            </a:pathLst>
          </a:custGeom>
          <a:solidFill>
            <a:srgbClr val="00783D"/>
          </a:solidFill>
          <a:ln>
            <a:noFill/>
          </a:ln>
        </p:spPr>
      </p:sp>
      <p:sp>
        <p:nvSpPr>
          <p:cNvPr id="130" name="Google Shape;130;p19"/>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00783D"/>
          </a:solidFill>
          <a:ln>
            <a:noFill/>
          </a:ln>
        </p:spPr>
      </p:sp>
      <p:sp>
        <p:nvSpPr>
          <p:cNvPr id="131" name="Google Shape;131;p19"/>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00783D"/>
          </a:solidFill>
          <a:ln>
            <a:noFill/>
          </a:ln>
        </p:spPr>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0"/>
          <p:cNvSpPr txBox="1"/>
          <p:nvPr/>
        </p:nvSpPr>
        <p:spPr>
          <a:xfrm>
            <a:off x="3385200" y="1044600"/>
            <a:ext cx="5387400" cy="3054300"/>
          </a:xfrm>
          <a:prstGeom prst="rect">
            <a:avLst/>
          </a:prstGeom>
          <a:noFill/>
          <a:ln>
            <a:noFill/>
          </a:ln>
        </p:spPr>
        <p:txBody>
          <a:bodyPr anchorCtr="0" anchor="t" bIns="0" lIns="0" spcFirstLastPara="1" rIns="0" wrap="square" tIns="0">
            <a:spAutoFit/>
          </a:bodyPr>
          <a:lstStyle/>
          <a:p>
            <a:pPr indent="0" lvl="0" marL="0" marR="0" rtl="0" algn="l">
              <a:lnSpc>
                <a:spcPct val="140025"/>
              </a:lnSpc>
              <a:spcBef>
                <a:spcPts val="0"/>
              </a:spcBef>
              <a:spcAft>
                <a:spcPts val="0"/>
              </a:spcAft>
              <a:buNone/>
            </a:pPr>
            <a:r>
              <a:rPr b="1" i="0" lang="en" sz="1900" u="none" cap="none" strike="noStrike">
                <a:solidFill>
                  <a:srgbClr val="221F20"/>
                </a:solidFill>
                <a:latin typeface="Open Sans"/>
                <a:ea typeface="Open Sans"/>
                <a:cs typeface="Open Sans"/>
                <a:sym typeface="Open Sans"/>
              </a:rPr>
              <a:t>Reflection questions:</a:t>
            </a:r>
            <a:endParaRPr b="1" sz="1900">
              <a:latin typeface="Open Sans"/>
              <a:ea typeface="Open Sans"/>
              <a:cs typeface="Open Sans"/>
              <a:sym typeface="Open Sans"/>
            </a:endParaRPr>
          </a:p>
          <a:p>
            <a:pPr indent="0" lvl="0" marL="0" marR="0" rtl="0" algn="l">
              <a:lnSpc>
                <a:spcPct val="140025"/>
              </a:lnSpc>
              <a:spcBef>
                <a:spcPts val="0"/>
              </a:spcBef>
              <a:spcAft>
                <a:spcPts val="0"/>
              </a:spcAft>
              <a:buNone/>
            </a:pPr>
            <a:r>
              <a:t/>
            </a:r>
            <a:endParaRPr i="0" sz="100" u="none" cap="none" strike="noStrike">
              <a:solidFill>
                <a:srgbClr val="221F20"/>
              </a:solidFill>
              <a:latin typeface="Open Sans"/>
              <a:ea typeface="Open Sans"/>
              <a:cs typeface="Open Sans"/>
              <a:sym typeface="Open Sans"/>
            </a:endParaRPr>
          </a:p>
          <a:p>
            <a:pPr indent="-330200" lvl="0" marL="457200" marR="0" rtl="0" algn="l">
              <a:lnSpc>
                <a:spcPct val="150000"/>
              </a:lnSpc>
              <a:spcBef>
                <a:spcPts val="1000"/>
              </a:spcBef>
              <a:spcAft>
                <a:spcPts val="0"/>
              </a:spcAft>
              <a:buClr>
                <a:srgbClr val="221F20"/>
              </a:buClr>
              <a:buSzPts val="1600"/>
              <a:buFont typeface="Open Sans"/>
              <a:buAutoNum type="arabicPeriod"/>
            </a:pPr>
            <a:r>
              <a:rPr i="0" lang="en" sz="1600" u="none" cap="none" strike="noStrike">
                <a:solidFill>
                  <a:srgbClr val="221F20"/>
                </a:solidFill>
                <a:latin typeface="Open Sans"/>
                <a:ea typeface="Open Sans"/>
                <a:cs typeface="Open Sans"/>
                <a:sym typeface="Open Sans"/>
              </a:rPr>
              <a:t>How would you expect the population of M&amp;Ms to change over time? (</a:t>
            </a:r>
            <a:r>
              <a:rPr lang="en" sz="1600">
                <a:solidFill>
                  <a:srgbClr val="221F20"/>
                </a:solidFill>
                <a:latin typeface="Open Sans"/>
                <a:ea typeface="Open Sans"/>
                <a:cs typeface="Open Sans"/>
                <a:sym typeface="Open Sans"/>
              </a:rPr>
              <a:t>H</a:t>
            </a:r>
            <a:r>
              <a:rPr i="0" lang="en" sz="1600" u="none" cap="none" strike="noStrike">
                <a:solidFill>
                  <a:srgbClr val="221F20"/>
                </a:solidFill>
                <a:latin typeface="Open Sans"/>
                <a:ea typeface="Open Sans"/>
                <a:cs typeface="Open Sans"/>
                <a:sym typeface="Open Sans"/>
              </a:rPr>
              <a:t>int: Remember the process of natural selection.)</a:t>
            </a:r>
            <a:endParaRPr i="0" sz="1600" u="none" cap="none" strike="noStrike">
              <a:solidFill>
                <a:srgbClr val="221F20"/>
              </a:solidFill>
              <a:latin typeface="Open Sans"/>
              <a:ea typeface="Open Sans"/>
              <a:cs typeface="Open Sans"/>
              <a:sym typeface="Open Sans"/>
            </a:endParaRPr>
          </a:p>
          <a:p>
            <a:pPr indent="-330200" lvl="0" marL="457200" marR="0" rtl="0" algn="l">
              <a:lnSpc>
                <a:spcPct val="150000"/>
              </a:lnSpc>
              <a:spcBef>
                <a:spcPts val="1000"/>
              </a:spcBef>
              <a:spcAft>
                <a:spcPts val="0"/>
              </a:spcAft>
              <a:buClr>
                <a:srgbClr val="221F20"/>
              </a:buClr>
              <a:buSzPts val="1600"/>
              <a:buFont typeface="Open Sans"/>
              <a:buAutoNum type="arabicPeriod"/>
            </a:pPr>
            <a:r>
              <a:rPr i="0" lang="en" sz="1600" u="none" cap="none" strike="noStrike">
                <a:solidFill>
                  <a:srgbClr val="221F20"/>
                </a:solidFill>
                <a:latin typeface="Open Sans"/>
                <a:ea typeface="Open Sans"/>
                <a:cs typeface="Open Sans"/>
                <a:sym typeface="Open Sans"/>
              </a:rPr>
              <a:t>How might your data change if this experiment was </a:t>
            </a:r>
            <a:r>
              <a:rPr lang="en" sz="1600">
                <a:solidFill>
                  <a:srgbClr val="221F20"/>
                </a:solidFill>
                <a:latin typeface="Open Sans"/>
                <a:ea typeface="Open Sans"/>
                <a:cs typeface="Open Sans"/>
                <a:sym typeface="Open Sans"/>
              </a:rPr>
              <a:t>performed</a:t>
            </a:r>
            <a:r>
              <a:rPr i="0" lang="en" sz="1600" u="none" cap="none" strike="noStrike">
                <a:solidFill>
                  <a:srgbClr val="221F20"/>
                </a:solidFill>
                <a:latin typeface="Open Sans"/>
                <a:ea typeface="Open Sans"/>
                <a:cs typeface="Open Sans"/>
                <a:sym typeface="Open Sans"/>
              </a:rPr>
              <a:t> with brown construction paper instead? How about green</a:t>
            </a:r>
            <a:r>
              <a:rPr lang="en" sz="1600">
                <a:solidFill>
                  <a:srgbClr val="221F20"/>
                </a:solidFill>
                <a:latin typeface="Open Sans"/>
                <a:ea typeface="Open Sans"/>
                <a:cs typeface="Open Sans"/>
                <a:sym typeface="Open Sans"/>
              </a:rPr>
              <a:t>?</a:t>
            </a:r>
            <a:endParaRPr i="0" sz="1600" u="none" cap="none" strike="noStrike">
              <a:solidFill>
                <a:srgbClr val="221F20"/>
              </a:solidFill>
              <a:latin typeface="Open Sans"/>
              <a:ea typeface="Open Sans"/>
              <a:cs typeface="Open Sans"/>
              <a:sym typeface="Open Sans"/>
            </a:endParaRPr>
          </a:p>
          <a:p>
            <a:pPr indent="0" lvl="0" marL="0" marR="0" rtl="0" algn="l">
              <a:lnSpc>
                <a:spcPct val="50031"/>
              </a:lnSpc>
              <a:spcBef>
                <a:spcPts val="0"/>
              </a:spcBef>
              <a:spcAft>
                <a:spcPts val="0"/>
              </a:spcAft>
              <a:buNone/>
            </a:pPr>
            <a:r>
              <a:t/>
            </a:r>
            <a:endParaRPr i="0" sz="1599" u="none" cap="none" strike="noStrike">
              <a:solidFill>
                <a:srgbClr val="221F20"/>
              </a:solidFill>
              <a:latin typeface="Open Sans"/>
              <a:ea typeface="Open Sans"/>
              <a:cs typeface="Open Sans"/>
              <a:sym typeface="Open Sans"/>
            </a:endParaRPr>
          </a:p>
        </p:txBody>
      </p:sp>
      <p:sp>
        <p:nvSpPr>
          <p:cNvPr id="137" name="Google Shape;137;p20"/>
          <p:cNvSpPr txBox="1"/>
          <p:nvPr/>
        </p:nvSpPr>
        <p:spPr>
          <a:xfrm>
            <a:off x="207000" y="756325"/>
            <a:ext cx="31782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00783D"/>
                </a:solidFill>
                <a:latin typeface="Open Sans"/>
                <a:ea typeface="Open Sans"/>
                <a:cs typeface="Open Sans"/>
                <a:sym typeface="Open Sans"/>
              </a:rPr>
              <a:t>Questions</a:t>
            </a:r>
            <a:r>
              <a:rPr b="1" i="0" lang="en" sz="4600" u="none" cap="none" strike="noStrike">
                <a:solidFill>
                  <a:srgbClr val="00783D"/>
                </a:solidFill>
                <a:latin typeface="Open Sans"/>
                <a:ea typeface="Open Sans"/>
                <a:cs typeface="Open Sans"/>
                <a:sym typeface="Open Sans"/>
              </a:rPr>
              <a:t> </a:t>
            </a:r>
            <a:endParaRPr b="1" i="0" sz="4600" u="none" cap="none" strike="noStrike">
              <a:solidFill>
                <a:srgbClr val="00783D"/>
              </a:solidFill>
              <a:latin typeface="Open Sans"/>
              <a:ea typeface="Open Sans"/>
              <a:cs typeface="Open Sans"/>
              <a:sym typeface="Open Sans"/>
            </a:endParaRPr>
          </a:p>
          <a:p>
            <a:pPr indent="0" lvl="0" marL="0" marR="0" rtl="0" algn="l">
              <a:lnSpc>
                <a:spcPct val="100000"/>
              </a:lnSpc>
              <a:spcBef>
                <a:spcPts val="0"/>
              </a:spcBef>
              <a:spcAft>
                <a:spcPts val="0"/>
              </a:spcAft>
              <a:buNone/>
            </a:pPr>
            <a:r>
              <a:rPr lang="en" sz="4600">
                <a:solidFill>
                  <a:srgbClr val="00783D"/>
                </a:solidFill>
                <a:latin typeface="Open Sans"/>
                <a:ea typeface="Open Sans"/>
                <a:cs typeface="Open Sans"/>
                <a:sym typeface="Open Sans"/>
              </a:rPr>
              <a:t>to Ponder</a:t>
            </a:r>
            <a:endParaRPr sz="4600">
              <a:solidFill>
                <a:srgbClr val="00783D"/>
              </a:solidFill>
              <a:latin typeface="Open Sans"/>
              <a:ea typeface="Open Sans"/>
              <a:cs typeface="Open Sans"/>
              <a:sym typeface="Open Sans"/>
            </a:endParaRPr>
          </a:p>
        </p:txBody>
      </p:sp>
      <p:sp>
        <p:nvSpPr>
          <p:cNvPr id="138" name="Google Shape;138;p20"/>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00783D"/>
                </a:solidFill>
                <a:latin typeface="Open Sans"/>
                <a:ea typeface="Open Sans"/>
                <a:cs typeface="Open Sans"/>
                <a:sym typeface="Open Sans"/>
              </a:rPr>
              <a:t>6</a:t>
            </a:r>
            <a:endParaRPr sz="5000">
              <a:solidFill>
                <a:srgbClr val="00783D"/>
              </a:solidFill>
            </a:endParaRPr>
          </a:p>
        </p:txBody>
      </p:sp>
      <p:sp>
        <p:nvSpPr>
          <p:cNvPr id="139" name="Google Shape;139;p20"/>
          <p:cNvSpPr/>
          <p:nvPr/>
        </p:nvSpPr>
        <p:spPr>
          <a:xfrm>
            <a:off x="1361100" y="-98452"/>
            <a:ext cx="43529" cy="844207"/>
          </a:xfrm>
          <a:custGeom>
            <a:rect b="b" l="l" r="r" t="t"/>
            <a:pathLst>
              <a:path extrusionOk="0" h="1474597" w="38100">
                <a:moveTo>
                  <a:pt x="38100" y="0"/>
                </a:moveTo>
                <a:lnTo>
                  <a:pt x="38100" y="1474597"/>
                </a:lnTo>
                <a:lnTo>
                  <a:pt x="0" y="1474597"/>
                </a:lnTo>
                <a:lnTo>
                  <a:pt x="0" y="0"/>
                </a:lnTo>
                <a:close/>
              </a:path>
            </a:pathLst>
          </a:custGeom>
          <a:solidFill>
            <a:srgbClr val="00783D"/>
          </a:solidFill>
          <a:ln>
            <a:noFill/>
          </a:ln>
        </p:spPr>
      </p:sp>
      <p:sp>
        <p:nvSpPr>
          <p:cNvPr id="140" name="Google Shape;140;p20"/>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00783D"/>
          </a:solidFill>
          <a:ln>
            <a:noFill/>
          </a:ln>
        </p:spPr>
      </p:sp>
      <p:sp>
        <p:nvSpPr>
          <p:cNvPr id="141" name="Google Shape;141;p20"/>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00783D"/>
          </a:solidFill>
          <a:ln>
            <a:noFill/>
          </a:ln>
        </p:spPr>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1"/>
          <p:cNvSpPr txBox="1"/>
          <p:nvPr/>
        </p:nvSpPr>
        <p:spPr>
          <a:xfrm>
            <a:off x="1142713" y="4168213"/>
            <a:ext cx="327900" cy="769500"/>
          </a:xfrm>
          <a:prstGeom prst="rect">
            <a:avLst/>
          </a:prstGeom>
          <a:noFill/>
          <a:ln>
            <a:noFill/>
          </a:ln>
        </p:spPr>
        <p:txBody>
          <a:bodyPr anchorCtr="0" anchor="t" bIns="0" lIns="0" spcFirstLastPara="1" rIns="0" wrap="square" tIns="0">
            <a:spAutoFit/>
          </a:bodyPr>
          <a:lstStyle/>
          <a:p>
            <a:pPr indent="0" lvl="0" marL="0" marR="0" rtl="0" algn="l">
              <a:lnSpc>
                <a:spcPct val="140002"/>
              </a:lnSpc>
              <a:spcBef>
                <a:spcPts val="0"/>
              </a:spcBef>
              <a:spcAft>
                <a:spcPts val="0"/>
              </a:spcAft>
              <a:buNone/>
            </a:pPr>
            <a:r>
              <a:rPr b="1" lang="en" sz="5000">
                <a:solidFill>
                  <a:srgbClr val="00783D"/>
                </a:solidFill>
                <a:latin typeface="Open Sans"/>
                <a:ea typeface="Open Sans"/>
                <a:cs typeface="Open Sans"/>
                <a:sym typeface="Open Sans"/>
              </a:rPr>
              <a:t>7</a:t>
            </a:r>
            <a:endParaRPr sz="5000">
              <a:solidFill>
                <a:srgbClr val="00783D"/>
              </a:solidFill>
            </a:endParaRPr>
          </a:p>
        </p:txBody>
      </p:sp>
      <p:sp>
        <p:nvSpPr>
          <p:cNvPr id="147" name="Google Shape;147;p21"/>
          <p:cNvSpPr txBox="1"/>
          <p:nvPr/>
        </p:nvSpPr>
        <p:spPr>
          <a:xfrm>
            <a:off x="241750" y="795125"/>
            <a:ext cx="2994900" cy="14160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lang="en" sz="4600">
                <a:solidFill>
                  <a:srgbClr val="00783D"/>
                </a:solidFill>
                <a:latin typeface="Open Sans"/>
                <a:ea typeface="Open Sans"/>
                <a:cs typeface="Open Sans"/>
                <a:sym typeface="Open Sans"/>
              </a:rPr>
              <a:t>Evolution</a:t>
            </a:r>
            <a:r>
              <a:rPr b="1" i="0" lang="en" sz="4600" u="none" cap="none" strike="noStrike">
                <a:solidFill>
                  <a:srgbClr val="00783D"/>
                </a:solidFill>
                <a:latin typeface="Open Sans"/>
                <a:ea typeface="Open Sans"/>
                <a:cs typeface="Open Sans"/>
                <a:sym typeface="Open Sans"/>
              </a:rPr>
              <a:t> </a:t>
            </a:r>
            <a:r>
              <a:rPr lang="en" sz="4600">
                <a:solidFill>
                  <a:srgbClr val="00783D"/>
                </a:solidFill>
                <a:latin typeface="Open Sans"/>
                <a:ea typeface="Open Sans"/>
                <a:cs typeface="Open Sans"/>
                <a:sym typeface="Open Sans"/>
              </a:rPr>
              <a:t>Of Beauty</a:t>
            </a:r>
            <a:endParaRPr sz="4600">
              <a:solidFill>
                <a:srgbClr val="00783D"/>
              </a:solidFill>
              <a:latin typeface="Open Sans"/>
              <a:ea typeface="Open Sans"/>
              <a:cs typeface="Open Sans"/>
              <a:sym typeface="Open Sans"/>
            </a:endParaRPr>
          </a:p>
        </p:txBody>
      </p:sp>
      <p:sp>
        <p:nvSpPr>
          <p:cNvPr id="148" name="Google Shape;148;p21"/>
          <p:cNvSpPr/>
          <p:nvPr/>
        </p:nvSpPr>
        <p:spPr>
          <a:xfrm>
            <a:off x="1361100" y="-98452"/>
            <a:ext cx="43529" cy="844207"/>
          </a:xfrm>
          <a:custGeom>
            <a:rect b="b" l="l" r="r" t="t"/>
            <a:pathLst>
              <a:path extrusionOk="0" h="1474597" w="38100">
                <a:moveTo>
                  <a:pt x="38100" y="0"/>
                </a:moveTo>
                <a:lnTo>
                  <a:pt x="38100" y="1474597"/>
                </a:lnTo>
                <a:lnTo>
                  <a:pt x="0" y="1474597"/>
                </a:lnTo>
                <a:lnTo>
                  <a:pt x="0" y="0"/>
                </a:lnTo>
                <a:close/>
              </a:path>
            </a:pathLst>
          </a:custGeom>
          <a:solidFill>
            <a:srgbClr val="00783D"/>
          </a:solidFill>
          <a:ln>
            <a:noFill/>
          </a:ln>
        </p:spPr>
      </p:sp>
      <p:sp>
        <p:nvSpPr>
          <p:cNvPr id="149" name="Google Shape;149;p21"/>
          <p:cNvSpPr/>
          <p:nvPr/>
        </p:nvSpPr>
        <p:spPr>
          <a:xfrm>
            <a:off x="1361100" y="2211125"/>
            <a:ext cx="43529" cy="1995702"/>
          </a:xfrm>
          <a:custGeom>
            <a:rect b="b" l="l" r="r" t="t"/>
            <a:pathLst>
              <a:path extrusionOk="0" h="5286629" w="38100">
                <a:moveTo>
                  <a:pt x="38100" y="0"/>
                </a:moveTo>
                <a:lnTo>
                  <a:pt x="38100" y="5286629"/>
                </a:lnTo>
                <a:lnTo>
                  <a:pt x="0" y="5286629"/>
                </a:lnTo>
                <a:lnTo>
                  <a:pt x="0" y="0"/>
                </a:lnTo>
                <a:close/>
              </a:path>
            </a:pathLst>
          </a:custGeom>
          <a:solidFill>
            <a:srgbClr val="00783D"/>
          </a:solidFill>
          <a:ln>
            <a:noFill/>
          </a:ln>
        </p:spPr>
      </p:sp>
      <p:sp>
        <p:nvSpPr>
          <p:cNvPr id="150" name="Google Shape;150;p21"/>
          <p:cNvSpPr/>
          <p:nvPr/>
        </p:nvSpPr>
        <p:spPr>
          <a:xfrm>
            <a:off x="1361098" y="4852253"/>
            <a:ext cx="43529" cy="466728"/>
          </a:xfrm>
          <a:custGeom>
            <a:rect b="b" l="l" r="r" t="t"/>
            <a:pathLst>
              <a:path extrusionOk="0" h="1009142" w="38100">
                <a:moveTo>
                  <a:pt x="38100" y="0"/>
                </a:moveTo>
                <a:lnTo>
                  <a:pt x="38100" y="1009142"/>
                </a:lnTo>
                <a:lnTo>
                  <a:pt x="0" y="1009142"/>
                </a:lnTo>
                <a:lnTo>
                  <a:pt x="0" y="0"/>
                </a:lnTo>
                <a:close/>
              </a:path>
            </a:pathLst>
          </a:custGeom>
          <a:solidFill>
            <a:srgbClr val="00783D"/>
          </a:solidFill>
          <a:ln>
            <a:noFill/>
          </a:ln>
        </p:spPr>
      </p:sp>
      <p:pic>
        <p:nvPicPr>
          <p:cNvPr descr="Dr. Mike Ryan explores the evolution of sexual attraction in animals in this episode created in collaboration with Matthew McConaughey's film class.&#10;#beauty #science #scienceeducation #scienceshow #scientist #evolution #biology #animals #life #attraction #animal" id="151" name="Google Shape;151;p21" title="Hot Science: Evolution of Beauty">
            <a:hlinkClick r:id="rId3"/>
          </p:cNvPr>
          <p:cNvPicPr preferRelativeResize="0"/>
          <p:nvPr/>
        </p:nvPicPr>
        <p:blipFill>
          <a:blip r:embed="rId4">
            <a:alphaModFix/>
          </a:blip>
          <a:stretch>
            <a:fillRect/>
          </a:stretch>
        </p:blipFill>
        <p:spPr>
          <a:xfrm>
            <a:off x="3190425" y="1034025"/>
            <a:ext cx="5722774" cy="32190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1000"/>
                                        <p:tgtEl>
                                          <p:spTgt spid="15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